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10287000" cx="18288000"/>
  <p:notesSz cx="6858000" cy="9144000"/>
  <p:embeddedFontLst>
    <p:embeddedFont>
      <p:font typeface="Roboto"/>
      <p:regular r:id="rId38"/>
      <p:bold r:id="rId39"/>
      <p:italic r:id="rId40"/>
      <p:boldItalic r:id="rId41"/>
    </p:embeddedFont>
    <p:embeddedFont>
      <p:font typeface="Montserrat"/>
      <p:bold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4" roundtripDataSignature="AMtx7mjPd2WcuE/SWipH90AER2T5ZN7o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2" Type="http://schemas.openxmlformats.org/officeDocument/2006/relationships/font" Target="fonts/Montserrat-bold.fntdata"/><Relationship Id="rId41" Type="http://schemas.openxmlformats.org/officeDocument/2006/relationships/font" Target="fonts/Roboto-boldItalic.fntdata"/><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font" Target="fonts/Montserrat-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d06a1299a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2d06a1299a4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d0cadb2716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14</a:t>
            </a:r>
            <a:endParaRPr/>
          </a:p>
        </p:txBody>
      </p:sp>
      <p:sp>
        <p:nvSpPr>
          <p:cNvPr id="189" name="Google Shape;189;g2d0cadb2716_2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d0cadb2716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12</a:t>
            </a:r>
            <a:endParaRPr/>
          </a:p>
        </p:txBody>
      </p:sp>
      <p:sp>
        <p:nvSpPr>
          <p:cNvPr id="202" name="Google Shape;202;g2d0cadb2716_2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d06a1299a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Mit - Q 9/10/11/12/14/15</a:t>
            </a:r>
            <a:endParaRPr/>
          </a:p>
        </p:txBody>
      </p:sp>
      <p:sp>
        <p:nvSpPr>
          <p:cNvPr id="216" name="Google Shape;216;g2d06a1299a4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d06a1299a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9/10/11</a:t>
            </a:r>
            <a:endParaRPr/>
          </a:p>
        </p:txBody>
      </p:sp>
      <p:sp>
        <p:nvSpPr>
          <p:cNvPr id="225" name="Google Shape;225;g2d06a1299a4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d06a1299a4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12</a:t>
            </a:r>
            <a:endParaRPr/>
          </a:p>
        </p:txBody>
      </p:sp>
      <p:sp>
        <p:nvSpPr>
          <p:cNvPr id="240" name="Google Shape;240;g2d06a1299a4_0_2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d06a1299a4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14</a:t>
            </a:r>
            <a:endParaRPr/>
          </a:p>
        </p:txBody>
      </p:sp>
      <p:sp>
        <p:nvSpPr>
          <p:cNvPr id="253" name="Google Shape;253;g2d06a1299a4_0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d06a1299a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15 Turns out it is because of COVID.</a:t>
            </a:r>
            <a:endParaRPr/>
          </a:p>
        </p:txBody>
      </p:sp>
      <p:sp>
        <p:nvSpPr>
          <p:cNvPr id="269" name="Google Shape;269;g2d06a1299a4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d06a1299a4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2d06a1299a4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d06a1299a4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2d06a1299a4_0_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d0cadb271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2d0cadb2716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d06a1299a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2d06a1299a4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d06a1299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2d06a1299a4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d06a1299a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2d06a1299a4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d0cadb2716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400">
                <a:solidFill>
                  <a:schemeClr val="dk1"/>
                </a:solidFill>
                <a:latin typeface="Calibri"/>
                <a:ea typeface="Calibri"/>
                <a:cs typeface="Calibri"/>
                <a:sym typeface="Calibri"/>
              </a:rPr>
              <a:t>Many of us have likely encountered flight delays and cancellations, which are not only inconvenient and disruptive but also stressful and costly, often disrupting our original plans.</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Flight delays are more than just inconveniences; they disrupt plans, cause stress, and incur economic losses. Our project is driven by a shared empathy for the frustrations passengers face and a commitment to alleviating them. By analyzing data on flight delays and cancellations, we aim to uncover patterns unique to airlines and airports, ultimately enhancing operational efficiency and improving the overall travel experience. Our goal is not only to minimize disruptions but also to offer proactive solutions that mitigate their economic impact, ensuring smoother journeys for all travelers.</a:t>
            </a:r>
            <a:endParaRPr sz="1400">
              <a:solidFill>
                <a:schemeClr val="dk1"/>
              </a:solidFill>
              <a:latin typeface="Calibri"/>
              <a:ea typeface="Calibri"/>
              <a:cs typeface="Calibri"/>
              <a:sym typeface="Calibri"/>
            </a:endParaRPr>
          </a:p>
        </p:txBody>
      </p:sp>
      <p:sp>
        <p:nvSpPr>
          <p:cNvPr id="105" name="Google Shape;105;g2d0cadb2716_4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d09b77039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d09b7703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d0cadb2716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we aim to provide valuable insights and recommendations that benefit both airlines and passengers, ultimately contributing to smoother and more reliable air travel experiences.</a:t>
            </a:r>
            <a:endParaRPr sz="1400">
              <a:solidFill>
                <a:schemeClr val="dk1"/>
              </a:solidFill>
              <a:latin typeface="Calibri"/>
              <a:ea typeface="Calibri"/>
              <a:cs typeface="Calibri"/>
              <a:sym typeface="Calibri"/>
            </a:endParaRPr>
          </a:p>
          <a:p>
            <a:pPr indent="-317500" lvl="0" marL="457200" rtl="0" algn="l">
              <a:lnSpc>
                <a:spcPct val="150000"/>
              </a:lnSpc>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in-depth analysis of delays over time to uncover recurring trends and seasonal variations, providing valuable insights into the factors influencing flight schedules and punctuality</a:t>
            </a:r>
            <a:endParaRPr sz="1400">
              <a:solidFill>
                <a:schemeClr val="dk1"/>
              </a:solidFill>
              <a:latin typeface="Calibri"/>
              <a:ea typeface="Calibri"/>
              <a:cs typeface="Calibri"/>
              <a:sym typeface="Calibri"/>
            </a:endParaRPr>
          </a:p>
          <a:p>
            <a:pPr indent="-317500" lvl="0" marL="457200" rtl="0" algn="l">
              <a:lnSpc>
                <a:spcPct val="150000"/>
              </a:lnSpc>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develop predictive models capable of estimating the approximate duration of delays to provide stakeholders with actionable insights for proactive planning and risk mitigation strategies. to offer passengers optimal travel time recommendations based on our analysis, enabling them to make informed decisions and minimize the impact of disruptions on their travel plans.</a:t>
            </a:r>
            <a:endParaRPr sz="1400">
              <a:solidFill>
                <a:schemeClr val="dk1"/>
              </a:solidFill>
              <a:latin typeface="Calibri"/>
              <a:ea typeface="Calibri"/>
              <a:cs typeface="Calibri"/>
              <a:sym typeface="Calibri"/>
            </a:endParaRPr>
          </a:p>
        </p:txBody>
      </p:sp>
      <p:sp>
        <p:nvSpPr>
          <p:cNvPr id="115" name="Google Shape;115;g2d0cadb2716_4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d0cadb2716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solidFill>
                <a:schemeClr val="dk1"/>
              </a:solidFill>
              <a:latin typeface="Calibri"/>
              <a:ea typeface="Calibri"/>
              <a:cs typeface="Calibri"/>
              <a:sym typeface="Calibri"/>
            </a:endParaRPr>
          </a:p>
        </p:txBody>
      </p:sp>
      <p:sp>
        <p:nvSpPr>
          <p:cNvPr id="124" name="Google Shape;124;g2d0cadb2716_4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d06a1299a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2d06a1299a4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d0cadb2716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9/10/11</a:t>
            </a:r>
            <a:endParaRPr/>
          </a:p>
        </p:txBody>
      </p:sp>
      <p:sp>
        <p:nvSpPr>
          <p:cNvPr id="145" name="Google Shape;145;g2d0cadb2716_2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d0cadb2716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9/10/11</a:t>
            </a:r>
            <a:endParaRPr/>
          </a:p>
        </p:txBody>
      </p:sp>
      <p:sp>
        <p:nvSpPr>
          <p:cNvPr id="159" name="Google Shape;159;g2d0cadb2716_2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d0cadb2716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9/10/11</a:t>
            </a:r>
            <a:endParaRPr/>
          </a:p>
        </p:txBody>
      </p:sp>
      <p:sp>
        <p:nvSpPr>
          <p:cNvPr id="168" name="Google Shape;168;g2d0cadb2716_2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0"/>
          <p:cNvSpPr/>
          <p:nvPr>
            <p:ph idx="2" type="pic"/>
          </p:nvPr>
        </p:nvSpPr>
        <p:spPr>
          <a:xfrm>
            <a:off x="1792288" y="612775"/>
            <a:ext cx="5486400" cy="4114800"/>
          </a:xfrm>
          <a:prstGeom prst="rect">
            <a:avLst/>
          </a:prstGeom>
          <a:noFill/>
          <a:ln>
            <a:noFill/>
          </a:ln>
        </p:spPr>
      </p:sp>
      <p:sp>
        <p:nvSpPr>
          <p:cNvPr id="64" name="Google Shape;64;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jp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png"/><Relationship Id="rId5"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31.jpg"/><Relationship Id="rId6"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3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6.jpg"/><Relationship Id="rId4" Type="http://schemas.openxmlformats.org/officeDocument/2006/relationships/image" Target="../media/image23.jpg"/><Relationship Id="rId5"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3.jpg"/><Relationship Id="rId4" Type="http://schemas.openxmlformats.org/officeDocument/2006/relationships/image" Target="../media/image5.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38.jpg"/><Relationship Id="rId5" Type="http://schemas.openxmlformats.org/officeDocument/2006/relationships/image" Target="../media/image3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6.jpg"/><Relationship Id="rId4" Type="http://schemas.openxmlformats.org/officeDocument/2006/relationships/image" Target="../media/image23.jpg"/><Relationship Id="rId5" Type="http://schemas.openxmlformats.org/officeDocument/2006/relationships/image" Target="../media/image22.png"/><Relationship Id="rId6"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7.jpg"/><Relationship Id="rId4" Type="http://schemas.openxmlformats.org/officeDocument/2006/relationships/image" Target="../media/image5.png"/><Relationship Id="rId5" Type="http://schemas.openxmlformats.org/officeDocument/2006/relationships/image" Target="../media/image22.png"/><Relationship Id="rId6" Type="http://schemas.openxmlformats.org/officeDocument/2006/relationships/image" Target="../media/image39.png"/><Relationship Id="rId7"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2.png"/><Relationship Id="rId5" Type="http://schemas.openxmlformats.org/officeDocument/2006/relationships/image" Target="../media/image2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40.jpg"/><Relationship Id="rId7" Type="http://schemas.openxmlformats.org/officeDocument/2006/relationships/image" Target="../media/image4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2.png"/><Relationship Id="rId5"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4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83" name="Shape 83"/>
        <p:cNvGrpSpPr/>
        <p:nvPr/>
      </p:nvGrpSpPr>
      <p:grpSpPr>
        <a:xfrm>
          <a:off x="0" y="0"/>
          <a:ext cx="0" cy="0"/>
          <a:chOff x="0" y="0"/>
          <a:chExt cx="0" cy="0"/>
        </a:xfrm>
      </p:grpSpPr>
      <p:pic>
        <p:nvPicPr>
          <p:cNvPr id="84" name="Google Shape;84;p6"/>
          <p:cNvPicPr preferRelativeResize="0"/>
          <p:nvPr/>
        </p:nvPicPr>
        <p:blipFill rotWithShape="1">
          <a:blip r:embed="rId3">
            <a:alphaModFix/>
          </a:blip>
          <a:srcRect b="0" l="29971" r="8298" t="0"/>
          <a:stretch/>
        </p:blipFill>
        <p:spPr>
          <a:xfrm flipH="1">
            <a:off x="-1" y="0"/>
            <a:ext cx="9531041" cy="10287000"/>
          </a:xfrm>
          <a:prstGeom prst="rect">
            <a:avLst/>
          </a:prstGeom>
          <a:noFill/>
          <a:ln>
            <a:noFill/>
          </a:ln>
        </p:spPr>
      </p:pic>
      <p:sp>
        <p:nvSpPr>
          <p:cNvPr id="85" name="Google Shape;85;p6"/>
          <p:cNvSpPr/>
          <p:nvPr/>
        </p:nvSpPr>
        <p:spPr>
          <a:xfrm flipH="1">
            <a:off x="4510442" y="0"/>
            <a:ext cx="5143500" cy="5143500"/>
          </a:xfrm>
          <a:custGeom>
            <a:rect b="b" l="l" r="r" t="t"/>
            <a:pathLst>
              <a:path extrusionOk="0" h="5143500" w="5143500">
                <a:moveTo>
                  <a:pt x="5143500" y="0"/>
                </a:moveTo>
                <a:lnTo>
                  <a:pt x="0" y="0"/>
                </a:lnTo>
                <a:lnTo>
                  <a:pt x="0" y="5143500"/>
                </a:lnTo>
                <a:lnTo>
                  <a:pt x="5143500" y="5143500"/>
                </a:lnTo>
                <a:lnTo>
                  <a:pt x="5143500" y="0"/>
                </a:lnTo>
                <a:close/>
              </a:path>
            </a:pathLst>
          </a:custGeom>
          <a:blipFill rotWithShape="1">
            <a:blip r:embed="rId4">
              <a:alphaModFix/>
            </a:blip>
            <a:stretch>
              <a:fillRect b="0" l="0" r="0" t="0"/>
            </a:stretch>
          </a:blipFill>
          <a:ln>
            <a:noFill/>
          </a:ln>
        </p:spPr>
      </p:sp>
      <p:sp>
        <p:nvSpPr>
          <p:cNvPr id="86" name="Google Shape;86;p6"/>
          <p:cNvSpPr/>
          <p:nvPr/>
        </p:nvSpPr>
        <p:spPr>
          <a:xfrm flipH="1">
            <a:off x="4510442" y="5143500"/>
            <a:ext cx="5143500" cy="5143500"/>
          </a:xfrm>
          <a:custGeom>
            <a:rect b="b" l="l" r="r" t="t"/>
            <a:pathLst>
              <a:path extrusionOk="0" h="5143500" w="5143500">
                <a:moveTo>
                  <a:pt x="5143500" y="0"/>
                </a:moveTo>
                <a:lnTo>
                  <a:pt x="0" y="0"/>
                </a:lnTo>
                <a:lnTo>
                  <a:pt x="0" y="5143500"/>
                </a:lnTo>
                <a:lnTo>
                  <a:pt x="5143500" y="5143500"/>
                </a:lnTo>
                <a:lnTo>
                  <a:pt x="5143500" y="0"/>
                </a:lnTo>
                <a:close/>
              </a:path>
            </a:pathLst>
          </a:custGeom>
          <a:blipFill rotWithShape="1">
            <a:blip r:embed="rId4">
              <a:alphaModFix/>
            </a:blip>
            <a:stretch>
              <a:fillRect b="0" l="0" r="0" t="0"/>
            </a:stretch>
          </a:blipFill>
          <a:ln>
            <a:noFill/>
          </a:ln>
        </p:spPr>
      </p:sp>
      <p:grpSp>
        <p:nvGrpSpPr>
          <p:cNvPr id="87" name="Google Shape;87;p6"/>
          <p:cNvGrpSpPr/>
          <p:nvPr/>
        </p:nvGrpSpPr>
        <p:grpSpPr>
          <a:xfrm>
            <a:off x="8341527" y="6756608"/>
            <a:ext cx="1407688" cy="1407688"/>
            <a:chOff x="0" y="0"/>
            <a:chExt cx="812800" cy="812800"/>
          </a:xfrm>
        </p:grpSpPr>
        <p:sp>
          <p:nvSpPr>
            <p:cNvPr id="88" name="Google Shape;88;p6"/>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F2B82C"/>
            </a:solidFill>
            <a:ln>
              <a:noFill/>
            </a:ln>
          </p:spPr>
        </p:sp>
        <p:sp>
          <p:nvSpPr>
            <p:cNvPr id="89" name="Google Shape;89;p6"/>
            <p:cNvSpPr txBox="1"/>
            <p:nvPr/>
          </p:nvSpPr>
          <p:spPr>
            <a:xfrm>
              <a:off x="0" y="0"/>
              <a:ext cx="812800" cy="812800"/>
            </a:xfrm>
            <a:prstGeom prst="rect">
              <a:avLst/>
            </a:prstGeom>
            <a:noFill/>
            <a:ln>
              <a:noFill/>
            </a:ln>
          </p:spPr>
          <p:txBody>
            <a:bodyPr anchorCtr="0" anchor="ctr" bIns="50800" lIns="50800" spcFirstLastPara="1" rIns="50800" wrap="square" tIns="50800">
              <a:noAutofit/>
            </a:bodyPr>
            <a:lstStyle/>
            <a:p>
              <a:pPr indent="0" lvl="0" marL="0" marR="0" rtl="0" algn="ctr">
                <a:lnSpc>
                  <a:spcPct val="106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0" name="Google Shape;90;p6"/>
          <p:cNvSpPr/>
          <p:nvPr/>
        </p:nvSpPr>
        <p:spPr>
          <a:xfrm rot="-2408129">
            <a:off x="8532028" y="-51447"/>
            <a:ext cx="14810845" cy="6701907"/>
          </a:xfrm>
          <a:custGeom>
            <a:rect b="b" l="l" r="r" t="t"/>
            <a:pathLst>
              <a:path extrusionOk="0" h="6697722" w="14801597">
                <a:moveTo>
                  <a:pt x="0" y="0"/>
                </a:moveTo>
                <a:lnTo>
                  <a:pt x="14801597" y="0"/>
                </a:lnTo>
                <a:lnTo>
                  <a:pt x="14801597" y="6697723"/>
                </a:lnTo>
                <a:lnTo>
                  <a:pt x="0" y="6697723"/>
                </a:lnTo>
                <a:lnTo>
                  <a:pt x="0" y="0"/>
                </a:lnTo>
                <a:close/>
              </a:path>
            </a:pathLst>
          </a:custGeom>
          <a:blipFill rotWithShape="1">
            <a:blip r:embed="rId5">
              <a:alphaModFix amt="3000"/>
            </a:blip>
            <a:stretch>
              <a:fillRect b="0" l="0" r="0" t="0"/>
            </a:stretch>
          </a:blipFill>
          <a:ln>
            <a:noFill/>
          </a:ln>
        </p:spPr>
      </p:sp>
      <p:sp>
        <p:nvSpPr>
          <p:cNvPr id="91" name="Google Shape;91;p6"/>
          <p:cNvSpPr/>
          <p:nvPr/>
        </p:nvSpPr>
        <p:spPr>
          <a:xfrm>
            <a:off x="8628925" y="7136064"/>
            <a:ext cx="902102" cy="721682"/>
          </a:xfrm>
          <a:custGeom>
            <a:rect b="b" l="l" r="r" t="t"/>
            <a:pathLst>
              <a:path extrusionOk="0" h="721682" w="902102">
                <a:moveTo>
                  <a:pt x="0" y="0"/>
                </a:moveTo>
                <a:lnTo>
                  <a:pt x="902102" y="0"/>
                </a:lnTo>
                <a:lnTo>
                  <a:pt x="902102" y="721682"/>
                </a:lnTo>
                <a:lnTo>
                  <a:pt x="0" y="721682"/>
                </a:lnTo>
                <a:lnTo>
                  <a:pt x="0" y="0"/>
                </a:lnTo>
                <a:close/>
              </a:path>
            </a:pathLst>
          </a:custGeom>
          <a:blipFill rotWithShape="1">
            <a:blip r:embed="rId6">
              <a:alphaModFix/>
            </a:blip>
            <a:stretch>
              <a:fillRect b="0" l="0" r="0" t="0"/>
            </a:stretch>
          </a:blipFill>
          <a:ln>
            <a:noFill/>
          </a:ln>
        </p:spPr>
      </p:sp>
      <p:sp>
        <p:nvSpPr>
          <p:cNvPr id="92" name="Google Shape;92;p6"/>
          <p:cNvSpPr txBox="1"/>
          <p:nvPr/>
        </p:nvSpPr>
        <p:spPr>
          <a:xfrm>
            <a:off x="8341550" y="1867602"/>
            <a:ext cx="8591700" cy="3600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797">
                <a:solidFill>
                  <a:srgbClr val="F2B82C"/>
                </a:solidFill>
                <a:latin typeface="Montserrat"/>
                <a:ea typeface="Montserrat"/>
                <a:cs typeface="Montserrat"/>
                <a:sym typeface="Montserrat"/>
              </a:rPr>
              <a:t>Unveiling Flight Disruptions Insights</a:t>
            </a:r>
            <a:endParaRPr b="1" sz="7797">
              <a:solidFill>
                <a:srgbClr val="F2B82C"/>
              </a:solidFill>
              <a:latin typeface="Montserrat"/>
              <a:ea typeface="Montserrat"/>
              <a:cs typeface="Montserrat"/>
              <a:sym typeface="Montserrat"/>
            </a:endParaRPr>
          </a:p>
        </p:txBody>
      </p:sp>
      <p:sp>
        <p:nvSpPr>
          <p:cNvPr id="93" name="Google Shape;93;p6"/>
          <p:cNvSpPr txBox="1"/>
          <p:nvPr/>
        </p:nvSpPr>
        <p:spPr>
          <a:xfrm>
            <a:off x="10134353" y="6668195"/>
            <a:ext cx="5537400" cy="492300"/>
          </a:xfrm>
          <a:prstGeom prst="rect">
            <a:avLst/>
          </a:prstGeom>
          <a:noFill/>
          <a:ln>
            <a:noFill/>
          </a:ln>
        </p:spPr>
        <p:txBody>
          <a:bodyPr anchorCtr="0" anchor="t" bIns="0" lIns="0" spcFirstLastPara="1" rIns="0" wrap="square" tIns="0">
            <a:spAutoFit/>
          </a:bodyPr>
          <a:lstStyle/>
          <a:p>
            <a:pPr indent="0" lvl="0" marL="0" marR="0" rtl="0" algn="l">
              <a:lnSpc>
                <a:spcPct val="198044"/>
              </a:lnSpc>
              <a:spcBef>
                <a:spcPts val="0"/>
              </a:spcBef>
              <a:spcAft>
                <a:spcPts val="0"/>
              </a:spcAft>
              <a:buNone/>
            </a:pPr>
            <a:r>
              <a:rPr lang="en-US" sz="3199">
                <a:solidFill>
                  <a:srgbClr val="F2B82C"/>
                </a:solidFill>
                <a:latin typeface="Montserrat"/>
                <a:ea typeface="Montserrat"/>
                <a:cs typeface="Montserrat"/>
                <a:sym typeface="Montserrat"/>
              </a:rPr>
              <a:t>Group BA7</a:t>
            </a:r>
            <a:endParaRPr sz="2400"/>
          </a:p>
        </p:txBody>
      </p:sp>
      <p:sp>
        <p:nvSpPr>
          <p:cNvPr id="94" name="Google Shape;94;p6"/>
          <p:cNvSpPr txBox="1"/>
          <p:nvPr/>
        </p:nvSpPr>
        <p:spPr>
          <a:xfrm>
            <a:off x="10134363" y="7466200"/>
            <a:ext cx="6641100" cy="923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2400">
                <a:solidFill>
                  <a:srgbClr val="FFFFFF"/>
                </a:solidFill>
                <a:latin typeface="Montserrat"/>
                <a:ea typeface="Montserrat"/>
                <a:cs typeface="Montserrat"/>
                <a:sym typeface="Montserrat"/>
              </a:rPr>
              <a:t>Jinke Han, Sneha Sunil Ekka, Tanvi Sheth, Mingze Wu, YuChun Su</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181" name="Shape 181"/>
        <p:cNvGrpSpPr/>
        <p:nvPr/>
      </p:nvGrpSpPr>
      <p:grpSpPr>
        <a:xfrm>
          <a:off x="0" y="0"/>
          <a:ext cx="0" cy="0"/>
          <a:chOff x="0" y="0"/>
          <a:chExt cx="0" cy="0"/>
        </a:xfrm>
      </p:grpSpPr>
      <p:pic>
        <p:nvPicPr>
          <p:cNvPr id="182" name="Google Shape;182;g2d06a1299a4_0_58"/>
          <p:cNvPicPr preferRelativeResize="0"/>
          <p:nvPr/>
        </p:nvPicPr>
        <p:blipFill>
          <a:blip r:embed="rId3">
            <a:alphaModFix/>
          </a:blip>
          <a:stretch>
            <a:fillRect/>
          </a:stretch>
        </p:blipFill>
        <p:spPr>
          <a:xfrm>
            <a:off x="5779575" y="2487300"/>
            <a:ext cx="10214400" cy="6937599"/>
          </a:xfrm>
          <a:prstGeom prst="rect">
            <a:avLst/>
          </a:prstGeom>
          <a:noFill/>
          <a:ln>
            <a:noFill/>
          </a:ln>
        </p:spPr>
      </p:pic>
      <p:sp>
        <p:nvSpPr>
          <p:cNvPr id="183" name="Google Shape;183;g2d06a1299a4_0_58"/>
          <p:cNvSpPr/>
          <p:nvPr/>
        </p:nvSpPr>
        <p:spPr>
          <a:xfrm>
            <a:off x="1786275" y="4352025"/>
            <a:ext cx="4848231" cy="1582960"/>
          </a:xfrm>
          <a:custGeom>
            <a:rect b="b" l="l" r="r" t="t"/>
            <a:pathLst>
              <a:path extrusionOk="0" h="1455595" w="1535465">
                <a:moveTo>
                  <a:pt x="76419" y="0"/>
                </a:moveTo>
                <a:lnTo>
                  <a:pt x="1459046" y="0"/>
                </a:lnTo>
                <a:cubicBezTo>
                  <a:pt x="1479313" y="0"/>
                  <a:pt x="1498751" y="8051"/>
                  <a:pt x="1513082" y="22383"/>
                </a:cubicBezTo>
                <a:cubicBezTo>
                  <a:pt x="1527414" y="36714"/>
                  <a:pt x="1535465" y="56151"/>
                  <a:pt x="1535465" y="76419"/>
                </a:cubicBezTo>
                <a:lnTo>
                  <a:pt x="1535465" y="1379176"/>
                </a:lnTo>
                <a:cubicBezTo>
                  <a:pt x="1535465" y="1421381"/>
                  <a:pt x="1501251" y="1455595"/>
                  <a:pt x="1459046" y="1455595"/>
                </a:cubicBezTo>
                <a:lnTo>
                  <a:pt x="76419" y="1455595"/>
                </a:lnTo>
                <a:cubicBezTo>
                  <a:pt x="56151" y="1455595"/>
                  <a:pt x="36714" y="1447544"/>
                  <a:pt x="22383" y="1433213"/>
                </a:cubicBezTo>
                <a:cubicBezTo>
                  <a:pt x="8051" y="1418881"/>
                  <a:pt x="0" y="1399444"/>
                  <a:pt x="0" y="1379176"/>
                </a:cubicBezTo>
                <a:lnTo>
                  <a:pt x="0" y="76419"/>
                </a:lnTo>
                <a:cubicBezTo>
                  <a:pt x="0" y="56151"/>
                  <a:pt x="8051" y="36714"/>
                  <a:pt x="22383" y="22383"/>
                </a:cubicBezTo>
                <a:cubicBezTo>
                  <a:pt x="36714" y="8051"/>
                  <a:pt x="56151" y="0"/>
                  <a:pt x="76419" y="0"/>
                </a:cubicBezTo>
                <a:close/>
              </a:path>
            </a:pathLst>
          </a:custGeom>
          <a:solidFill>
            <a:srgbClr val="F2B8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2d06a1299a4_0_58"/>
          <p:cNvSpPr/>
          <p:nvPr/>
        </p:nvSpPr>
        <p:spPr>
          <a:xfrm rot="-2408129">
            <a:off x="8960690" y="-1980134"/>
            <a:ext cx="14810845" cy="6701907"/>
          </a:xfrm>
          <a:custGeom>
            <a:rect b="b" l="l" r="r" t="t"/>
            <a:pathLst>
              <a:path extrusionOk="0" h="6697722" w="14801597">
                <a:moveTo>
                  <a:pt x="0" y="0"/>
                </a:moveTo>
                <a:lnTo>
                  <a:pt x="14801596" y="0"/>
                </a:lnTo>
                <a:lnTo>
                  <a:pt x="14801596" y="6697723"/>
                </a:lnTo>
                <a:lnTo>
                  <a:pt x="0" y="6697723"/>
                </a:lnTo>
                <a:lnTo>
                  <a:pt x="0" y="0"/>
                </a:lnTo>
                <a:close/>
              </a:path>
            </a:pathLst>
          </a:custGeom>
          <a:blipFill rotWithShape="1">
            <a:blip r:embed="rId4">
              <a:alphaModFix amt="9000"/>
            </a:blip>
            <a:stretch>
              <a:fillRect b="0" l="0" r="0" t="0"/>
            </a:stretch>
          </a:blipFill>
          <a:ln>
            <a:noFill/>
          </a:ln>
        </p:spPr>
      </p:sp>
      <p:sp>
        <p:nvSpPr>
          <p:cNvPr id="185" name="Google Shape;185;g2d06a1299a4_0_58"/>
          <p:cNvSpPr txBox="1"/>
          <p:nvPr/>
        </p:nvSpPr>
        <p:spPr>
          <a:xfrm>
            <a:off x="2445907" y="889152"/>
            <a:ext cx="13396200" cy="1200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7797">
                <a:solidFill>
                  <a:srgbClr val="F2B82C"/>
                </a:solidFill>
                <a:latin typeface="Montserrat"/>
                <a:ea typeface="Montserrat"/>
                <a:cs typeface="Montserrat"/>
                <a:sym typeface="Montserrat"/>
              </a:rPr>
              <a:t>Exploratory Data Analysis</a:t>
            </a:r>
            <a:endParaRPr b="1" sz="7797">
              <a:solidFill>
                <a:srgbClr val="F2B82C"/>
              </a:solidFill>
              <a:latin typeface="Montserrat"/>
              <a:ea typeface="Montserrat"/>
              <a:cs typeface="Montserrat"/>
              <a:sym typeface="Montserrat"/>
            </a:endParaRPr>
          </a:p>
        </p:txBody>
      </p:sp>
      <p:sp>
        <p:nvSpPr>
          <p:cNvPr id="186" name="Google Shape;186;g2d06a1299a4_0_58"/>
          <p:cNvSpPr txBox="1"/>
          <p:nvPr/>
        </p:nvSpPr>
        <p:spPr>
          <a:xfrm>
            <a:off x="3028679" y="4743296"/>
            <a:ext cx="2363400" cy="8004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None/>
            </a:pPr>
            <a:r>
              <a:rPr b="1" lang="en-US" sz="5200">
                <a:solidFill>
                  <a:srgbClr val="18222B"/>
                </a:solidFill>
                <a:latin typeface="Montserrat"/>
                <a:ea typeface="Montserrat"/>
                <a:cs typeface="Montserrat"/>
                <a:sym typeface="Montserrat"/>
              </a:rPr>
              <a:t>Airline</a:t>
            </a:r>
            <a:endParaRPr b="1" sz="5200">
              <a:solidFill>
                <a:srgbClr val="18222B"/>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190" name="Shape 190"/>
        <p:cNvGrpSpPr/>
        <p:nvPr/>
      </p:nvGrpSpPr>
      <p:grpSpPr>
        <a:xfrm>
          <a:off x="0" y="0"/>
          <a:ext cx="0" cy="0"/>
          <a:chOff x="0" y="0"/>
          <a:chExt cx="0" cy="0"/>
        </a:xfrm>
      </p:grpSpPr>
      <p:sp>
        <p:nvSpPr>
          <p:cNvPr id="191" name="Google Shape;191;g2d0cadb2716_2_85"/>
          <p:cNvSpPr/>
          <p:nvPr/>
        </p:nvSpPr>
        <p:spPr>
          <a:xfrm rot="-2408129">
            <a:off x="8532028" y="-51447"/>
            <a:ext cx="14810845" cy="6701907"/>
          </a:xfrm>
          <a:custGeom>
            <a:rect b="b" l="l" r="r" t="t"/>
            <a:pathLst>
              <a:path extrusionOk="0" h="6697722" w="14801597">
                <a:moveTo>
                  <a:pt x="0" y="0"/>
                </a:moveTo>
                <a:lnTo>
                  <a:pt x="14801597" y="0"/>
                </a:lnTo>
                <a:lnTo>
                  <a:pt x="14801597" y="6697723"/>
                </a:lnTo>
                <a:lnTo>
                  <a:pt x="0" y="6697723"/>
                </a:lnTo>
                <a:lnTo>
                  <a:pt x="0" y="0"/>
                </a:lnTo>
                <a:close/>
              </a:path>
            </a:pathLst>
          </a:custGeom>
          <a:blipFill rotWithShape="1">
            <a:blip r:embed="rId3">
              <a:alphaModFix amt="3000"/>
            </a:blip>
            <a:stretch>
              <a:fillRect b="0" l="0" r="0" t="0"/>
            </a:stretch>
          </a:blipFill>
          <a:ln>
            <a:noFill/>
          </a:ln>
        </p:spPr>
      </p:sp>
      <p:sp>
        <p:nvSpPr>
          <p:cNvPr id="192" name="Google Shape;192;g2d0cadb2716_2_85"/>
          <p:cNvSpPr txBox="1"/>
          <p:nvPr/>
        </p:nvSpPr>
        <p:spPr>
          <a:xfrm>
            <a:off x="1005375" y="1091200"/>
            <a:ext cx="16774200" cy="846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Font typeface="Arial"/>
              <a:buNone/>
            </a:pPr>
            <a:r>
              <a:rPr b="1" lang="en-US" sz="5500">
                <a:solidFill>
                  <a:srgbClr val="F2B82C"/>
                </a:solidFill>
                <a:latin typeface="Montserrat"/>
                <a:ea typeface="Montserrat"/>
                <a:cs typeface="Montserrat"/>
                <a:sym typeface="Montserrat"/>
              </a:rPr>
              <a:t>Proportion of airlines at the busiest airports</a:t>
            </a:r>
            <a:endParaRPr b="1" sz="5500">
              <a:solidFill>
                <a:srgbClr val="F2B82C"/>
              </a:solidFill>
              <a:latin typeface="Montserrat"/>
              <a:ea typeface="Montserrat"/>
              <a:cs typeface="Montserrat"/>
              <a:sym typeface="Montserrat"/>
            </a:endParaRPr>
          </a:p>
        </p:txBody>
      </p:sp>
      <p:sp>
        <p:nvSpPr>
          <p:cNvPr id="193" name="Google Shape;193;g2d0cadb2716_2_85"/>
          <p:cNvSpPr txBox="1"/>
          <p:nvPr/>
        </p:nvSpPr>
        <p:spPr>
          <a:xfrm>
            <a:off x="13641075" y="2837800"/>
            <a:ext cx="4138500" cy="5910600"/>
          </a:xfrm>
          <a:prstGeom prst="rect">
            <a:avLst/>
          </a:prstGeom>
          <a:noFill/>
          <a:ln>
            <a:noFill/>
          </a:ln>
        </p:spPr>
        <p:txBody>
          <a:bodyPr anchorCtr="0" anchor="t" bIns="0" lIns="0" spcFirstLastPara="1" rIns="0" wrap="square" tIns="0">
            <a:spAutoFit/>
          </a:bodyPr>
          <a:lstStyle/>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The top airlines that fly the most are mainly international.</a:t>
            </a:r>
            <a:endParaRPr sz="3200">
              <a:solidFill>
                <a:schemeClr val="lt1"/>
              </a:solidFill>
              <a:latin typeface="Calibri"/>
              <a:ea typeface="Calibri"/>
              <a:cs typeface="Calibri"/>
              <a:sym typeface="Calibri"/>
            </a:endParaRPr>
          </a:p>
          <a:p>
            <a:pPr indent="0" lvl="0" marL="914400" rtl="0" algn="l">
              <a:spcBef>
                <a:spcPts val="0"/>
              </a:spcBef>
              <a:spcAft>
                <a:spcPts val="0"/>
              </a:spcAft>
              <a:buNone/>
            </a:pPr>
            <a:r>
              <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United Airlines is more common in northern cities like Chicago and Denver, while United and Delta Airlines are more popular in the south.</a:t>
            </a:r>
            <a:endParaRPr/>
          </a:p>
        </p:txBody>
      </p:sp>
      <p:grpSp>
        <p:nvGrpSpPr>
          <p:cNvPr id="194" name="Google Shape;194;g2d0cadb2716_2_85"/>
          <p:cNvGrpSpPr/>
          <p:nvPr/>
        </p:nvGrpSpPr>
        <p:grpSpPr>
          <a:xfrm>
            <a:off x="266700" y="2182100"/>
            <a:ext cx="14348825" cy="6932075"/>
            <a:chOff x="114300" y="2258300"/>
            <a:chExt cx="14348825" cy="6932075"/>
          </a:xfrm>
        </p:grpSpPr>
        <p:grpSp>
          <p:nvGrpSpPr>
            <p:cNvPr id="195" name="Google Shape;195;g2d0cadb2716_2_85"/>
            <p:cNvGrpSpPr/>
            <p:nvPr/>
          </p:nvGrpSpPr>
          <p:grpSpPr>
            <a:xfrm>
              <a:off x="114300" y="2258300"/>
              <a:ext cx="14348825" cy="2666075"/>
              <a:chOff x="25200" y="1610600"/>
              <a:chExt cx="14348825" cy="2666075"/>
            </a:xfrm>
          </p:grpSpPr>
          <p:sp>
            <p:nvSpPr>
              <p:cNvPr id="196" name="Google Shape;196;g2d0cadb2716_2_85"/>
              <p:cNvSpPr txBox="1"/>
              <p:nvPr/>
            </p:nvSpPr>
            <p:spPr>
              <a:xfrm>
                <a:off x="6100625" y="1610600"/>
                <a:ext cx="8273400" cy="543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1899">
                    <a:solidFill>
                      <a:srgbClr val="F2B82C"/>
                    </a:solidFill>
                    <a:latin typeface="Montserrat"/>
                    <a:ea typeface="Montserrat"/>
                    <a:cs typeface="Montserrat"/>
                    <a:sym typeface="Montserrat"/>
                  </a:rPr>
                  <a:t>Top Locations with Top Operating Flights</a:t>
                </a:r>
                <a:endParaRPr sz="900"/>
              </a:p>
            </p:txBody>
          </p:sp>
          <p:sp>
            <p:nvSpPr>
              <p:cNvPr id="197" name="Google Shape;197;g2d0cadb2716_2_85"/>
              <p:cNvSpPr txBox="1"/>
              <p:nvPr/>
            </p:nvSpPr>
            <p:spPr>
              <a:xfrm>
                <a:off x="25200" y="3907375"/>
                <a:ext cx="2856600" cy="369300"/>
              </a:xfrm>
              <a:prstGeom prst="rect">
                <a:avLst/>
              </a:prstGeom>
              <a:noFill/>
              <a:ln>
                <a:noFill/>
              </a:ln>
            </p:spPr>
            <p:txBody>
              <a:bodyPr anchorCtr="0" anchor="ctr" bIns="0" lIns="0" spcFirstLastPara="1" rIns="0" wrap="square" tIns="0">
                <a:noAutofit/>
              </a:bodyPr>
              <a:lstStyle/>
              <a:p>
                <a:pPr indent="0" lvl="0" marL="457200" marR="0" rtl="0" algn="ctr">
                  <a:lnSpc>
                    <a:spcPct val="198040"/>
                  </a:lnSpc>
                  <a:spcBef>
                    <a:spcPts val="0"/>
                  </a:spcBef>
                  <a:spcAft>
                    <a:spcPts val="0"/>
                  </a:spcAft>
                  <a:buNone/>
                </a:pPr>
                <a:r>
                  <a:t/>
                </a:r>
                <a:endParaRPr/>
              </a:p>
            </p:txBody>
          </p:sp>
        </p:grpSp>
        <p:sp>
          <p:nvSpPr>
            <p:cNvPr id="198" name="Google Shape;198;g2d0cadb2716_2_85"/>
            <p:cNvSpPr txBox="1"/>
            <p:nvPr/>
          </p:nvSpPr>
          <p:spPr>
            <a:xfrm>
              <a:off x="8611800" y="8704075"/>
              <a:ext cx="1064400" cy="486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sz="900"/>
            </a:p>
          </p:txBody>
        </p:sp>
      </p:grpSp>
      <p:pic>
        <p:nvPicPr>
          <p:cNvPr id="199" name="Google Shape;199;g2d0cadb2716_2_85"/>
          <p:cNvPicPr preferRelativeResize="0"/>
          <p:nvPr/>
        </p:nvPicPr>
        <p:blipFill>
          <a:blip r:embed="rId4">
            <a:alphaModFix/>
          </a:blip>
          <a:stretch>
            <a:fillRect/>
          </a:stretch>
        </p:blipFill>
        <p:spPr>
          <a:xfrm>
            <a:off x="1563488" y="2837800"/>
            <a:ext cx="11570912" cy="68958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203" name="Shape 203"/>
        <p:cNvGrpSpPr/>
        <p:nvPr/>
      </p:nvGrpSpPr>
      <p:grpSpPr>
        <a:xfrm>
          <a:off x="0" y="0"/>
          <a:ext cx="0" cy="0"/>
          <a:chOff x="0" y="0"/>
          <a:chExt cx="0" cy="0"/>
        </a:xfrm>
      </p:grpSpPr>
      <p:sp>
        <p:nvSpPr>
          <p:cNvPr id="204" name="Google Shape;204;g2d0cadb2716_2_73"/>
          <p:cNvSpPr/>
          <p:nvPr/>
        </p:nvSpPr>
        <p:spPr>
          <a:xfrm rot="-2408129">
            <a:off x="10277863" y="-2361723"/>
            <a:ext cx="14810845" cy="6701907"/>
          </a:xfrm>
          <a:custGeom>
            <a:rect b="b" l="l" r="r" t="t"/>
            <a:pathLst>
              <a:path extrusionOk="0" h="6697722" w="14801597">
                <a:moveTo>
                  <a:pt x="0" y="0"/>
                </a:moveTo>
                <a:lnTo>
                  <a:pt x="14801597" y="0"/>
                </a:lnTo>
                <a:lnTo>
                  <a:pt x="14801597" y="6697722"/>
                </a:lnTo>
                <a:lnTo>
                  <a:pt x="0" y="6697722"/>
                </a:lnTo>
                <a:lnTo>
                  <a:pt x="0" y="0"/>
                </a:lnTo>
                <a:close/>
              </a:path>
            </a:pathLst>
          </a:custGeom>
          <a:blipFill rotWithShape="1">
            <a:blip r:embed="rId3">
              <a:alphaModFix amt="3000"/>
            </a:blip>
            <a:stretch>
              <a:fillRect b="0" l="0" r="0" t="0"/>
            </a:stretch>
          </a:blipFill>
          <a:ln>
            <a:noFill/>
          </a:ln>
        </p:spPr>
      </p:sp>
      <p:sp>
        <p:nvSpPr>
          <p:cNvPr id="205" name="Google Shape;205;g2d0cadb2716_2_73"/>
          <p:cNvSpPr txBox="1"/>
          <p:nvPr/>
        </p:nvSpPr>
        <p:spPr>
          <a:xfrm>
            <a:off x="0" y="0"/>
            <a:ext cx="30000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600"/>
              </a:spcAft>
              <a:buNone/>
            </a:pPr>
            <a:r>
              <a:t/>
            </a:r>
            <a:endParaRPr b="1" sz="1350">
              <a:solidFill>
                <a:srgbClr val="212121"/>
              </a:solidFill>
              <a:highlight>
                <a:srgbClr val="FFFFFF"/>
              </a:highlight>
              <a:latin typeface="Roboto"/>
              <a:ea typeface="Roboto"/>
              <a:cs typeface="Roboto"/>
              <a:sym typeface="Roboto"/>
            </a:endParaRPr>
          </a:p>
        </p:txBody>
      </p:sp>
      <p:sp>
        <p:nvSpPr>
          <p:cNvPr id="206" name="Google Shape;206;g2d0cadb2716_2_73"/>
          <p:cNvSpPr txBox="1"/>
          <p:nvPr/>
        </p:nvSpPr>
        <p:spPr>
          <a:xfrm>
            <a:off x="800525" y="639175"/>
            <a:ext cx="17005800" cy="1508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4900">
                <a:solidFill>
                  <a:srgbClr val="F2B82C"/>
                </a:solidFill>
                <a:latin typeface="Montserrat"/>
                <a:ea typeface="Montserrat"/>
                <a:cs typeface="Montserrat"/>
                <a:sym typeface="Montserrat"/>
              </a:rPr>
              <a:t>Proportion of Major Airlines at Three Popular International Airports</a:t>
            </a:r>
            <a:endParaRPr sz="4900"/>
          </a:p>
        </p:txBody>
      </p:sp>
      <p:sp>
        <p:nvSpPr>
          <p:cNvPr id="207" name="Google Shape;207;g2d0cadb2716_2_73"/>
          <p:cNvSpPr txBox="1"/>
          <p:nvPr/>
        </p:nvSpPr>
        <p:spPr>
          <a:xfrm>
            <a:off x="12230088" y="2184063"/>
            <a:ext cx="2856600" cy="369300"/>
          </a:xfrm>
          <a:prstGeom prst="rect">
            <a:avLst/>
          </a:prstGeom>
          <a:noFill/>
          <a:ln>
            <a:noFill/>
          </a:ln>
        </p:spPr>
        <p:txBody>
          <a:bodyPr anchorCtr="0" anchor="ctr" bIns="0" lIns="0" spcFirstLastPara="1" rIns="0" wrap="square" tIns="0">
            <a:noAutofit/>
          </a:bodyPr>
          <a:lstStyle/>
          <a:p>
            <a:pPr indent="0" lvl="0" marL="0" marR="0" rtl="0" algn="ctr">
              <a:lnSpc>
                <a:spcPct val="198040"/>
              </a:lnSpc>
              <a:spcBef>
                <a:spcPts val="0"/>
              </a:spcBef>
              <a:spcAft>
                <a:spcPts val="0"/>
              </a:spcAft>
              <a:buNone/>
            </a:pPr>
            <a:r>
              <a:t/>
            </a:r>
            <a:endParaRPr/>
          </a:p>
        </p:txBody>
      </p:sp>
      <p:sp>
        <p:nvSpPr>
          <p:cNvPr id="208" name="Google Shape;208;g2d0cadb2716_2_73"/>
          <p:cNvSpPr txBox="1"/>
          <p:nvPr/>
        </p:nvSpPr>
        <p:spPr>
          <a:xfrm>
            <a:off x="360920" y="7304850"/>
            <a:ext cx="4970700" cy="17856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For JFK，JetBlue Airways and Delta Airlines handle more than half of all flights, making them the biggest players there.</a:t>
            </a:r>
            <a:endParaRPr sz="2600">
              <a:solidFill>
                <a:schemeClr val="lt1"/>
              </a:solidFill>
              <a:latin typeface="Calibri"/>
              <a:ea typeface="Calibri"/>
              <a:cs typeface="Calibri"/>
              <a:sym typeface="Calibri"/>
            </a:endParaRPr>
          </a:p>
        </p:txBody>
      </p:sp>
      <p:pic>
        <p:nvPicPr>
          <p:cNvPr id="209" name="Google Shape;209;g2d0cadb2716_2_73"/>
          <p:cNvPicPr preferRelativeResize="0"/>
          <p:nvPr/>
        </p:nvPicPr>
        <p:blipFill>
          <a:blip r:embed="rId4">
            <a:alphaModFix/>
          </a:blip>
          <a:stretch>
            <a:fillRect/>
          </a:stretch>
        </p:blipFill>
        <p:spPr>
          <a:xfrm>
            <a:off x="-76200" y="2870625"/>
            <a:ext cx="9230078" cy="3893825"/>
          </a:xfrm>
          <a:prstGeom prst="rect">
            <a:avLst/>
          </a:prstGeom>
          <a:noFill/>
          <a:ln>
            <a:noFill/>
          </a:ln>
        </p:spPr>
      </p:pic>
      <p:pic>
        <p:nvPicPr>
          <p:cNvPr id="210" name="Google Shape;210;g2d0cadb2716_2_73"/>
          <p:cNvPicPr preferRelativeResize="0"/>
          <p:nvPr/>
        </p:nvPicPr>
        <p:blipFill>
          <a:blip r:embed="rId5">
            <a:alphaModFix/>
          </a:blip>
          <a:stretch>
            <a:fillRect/>
          </a:stretch>
        </p:blipFill>
        <p:spPr>
          <a:xfrm>
            <a:off x="5866375" y="2854575"/>
            <a:ext cx="9230078" cy="3893825"/>
          </a:xfrm>
          <a:prstGeom prst="rect">
            <a:avLst/>
          </a:prstGeom>
          <a:noFill/>
          <a:ln>
            <a:noFill/>
          </a:ln>
        </p:spPr>
      </p:pic>
      <p:pic>
        <p:nvPicPr>
          <p:cNvPr id="211" name="Google Shape;211;g2d0cadb2716_2_73"/>
          <p:cNvPicPr preferRelativeResize="0"/>
          <p:nvPr/>
        </p:nvPicPr>
        <p:blipFill>
          <a:blip r:embed="rId6">
            <a:alphaModFix/>
          </a:blip>
          <a:stretch>
            <a:fillRect/>
          </a:stretch>
        </p:blipFill>
        <p:spPr>
          <a:xfrm>
            <a:off x="12035675" y="2870625"/>
            <a:ext cx="9230076" cy="3893825"/>
          </a:xfrm>
          <a:prstGeom prst="rect">
            <a:avLst/>
          </a:prstGeom>
          <a:noFill/>
          <a:ln>
            <a:noFill/>
          </a:ln>
        </p:spPr>
      </p:pic>
      <p:sp>
        <p:nvSpPr>
          <p:cNvPr id="212" name="Google Shape;212;g2d0cadb2716_2_73"/>
          <p:cNvSpPr txBox="1"/>
          <p:nvPr/>
        </p:nvSpPr>
        <p:spPr>
          <a:xfrm>
            <a:off x="6355320" y="7228650"/>
            <a:ext cx="4970700" cy="25860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For LAX, this airport has a mix of many airlines, with no single airline having more than 20% of the flights which means it serves a wide variety of airlines, including smaller regional ones.</a:t>
            </a:r>
            <a:endParaRPr sz="2600">
              <a:solidFill>
                <a:schemeClr val="lt1"/>
              </a:solidFill>
              <a:latin typeface="Calibri"/>
              <a:ea typeface="Calibri"/>
              <a:cs typeface="Calibri"/>
              <a:sym typeface="Calibri"/>
            </a:endParaRPr>
          </a:p>
        </p:txBody>
      </p:sp>
      <p:sp>
        <p:nvSpPr>
          <p:cNvPr id="213" name="Google Shape;213;g2d0cadb2716_2_73"/>
          <p:cNvSpPr txBox="1"/>
          <p:nvPr/>
        </p:nvSpPr>
        <p:spPr>
          <a:xfrm>
            <a:off x="12640395" y="7228650"/>
            <a:ext cx="4970700" cy="21858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For SFO, Similar to JFK, two airlines at San Francisco airport control nearly 60% of the flights, showing they have a major presence there.</a:t>
            </a:r>
            <a:endParaRPr sz="26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217" name="Shape 217"/>
        <p:cNvGrpSpPr/>
        <p:nvPr/>
      </p:nvGrpSpPr>
      <p:grpSpPr>
        <a:xfrm>
          <a:off x="0" y="0"/>
          <a:ext cx="0" cy="0"/>
          <a:chOff x="0" y="0"/>
          <a:chExt cx="0" cy="0"/>
        </a:xfrm>
      </p:grpSpPr>
      <p:sp>
        <p:nvSpPr>
          <p:cNvPr id="218" name="Google Shape;218;g2d06a1299a4_0_66"/>
          <p:cNvSpPr/>
          <p:nvPr/>
        </p:nvSpPr>
        <p:spPr>
          <a:xfrm rot="-2408129">
            <a:off x="8960690" y="-1980134"/>
            <a:ext cx="14810845" cy="6701907"/>
          </a:xfrm>
          <a:custGeom>
            <a:rect b="b" l="l" r="r" t="t"/>
            <a:pathLst>
              <a:path extrusionOk="0" h="6697722" w="14801597">
                <a:moveTo>
                  <a:pt x="0" y="0"/>
                </a:moveTo>
                <a:lnTo>
                  <a:pt x="14801596" y="0"/>
                </a:lnTo>
                <a:lnTo>
                  <a:pt x="14801596" y="6697723"/>
                </a:lnTo>
                <a:lnTo>
                  <a:pt x="0" y="6697723"/>
                </a:lnTo>
                <a:lnTo>
                  <a:pt x="0" y="0"/>
                </a:lnTo>
                <a:close/>
              </a:path>
            </a:pathLst>
          </a:custGeom>
          <a:blipFill rotWithShape="1">
            <a:blip r:embed="rId3">
              <a:alphaModFix amt="9000"/>
            </a:blip>
            <a:stretch>
              <a:fillRect b="0" l="0" r="0" t="0"/>
            </a:stretch>
          </a:blipFill>
          <a:ln>
            <a:noFill/>
          </a:ln>
        </p:spPr>
      </p:sp>
      <p:pic>
        <p:nvPicPr>
          <p:cNvPr id="219" name="Google Shape;219;g2d06a1299a4_0_66"/>
          <p:cNvPicPr preferRelativeResize="0"/>
          <p:nvPr/>
        </p:nvPicPr>
        <p:blipFill rotWithShape="1">
          <a:blip r:embed="rId4">
            <a:alphaModFix/>
          </a:blip>
          <a:srcRect b="9436" l="0" r="0" t="0"/>
          <a:stretch/>
        </p:blipFill>
        <p:spPr>
          <a:xfrm>
            <a:off x="5779575" y="2487300"/>
            <a:ext cx="10214400" cy="6937599"/>
          </a:xfrm>
          <a:prstGeom prst="rect">
            <a:avLst/>
          </a:prstGeom>
          <a:noFill/>
          <a:ln>
            <a:noFill/>
          </a:ln>
        </p:spPr>
      </p:pic>
      <p:sp>
        <p:nvSpPr>
          <p:cNvPr id="220" name="Google Shape;220;g2d06a1299a4_0_66"/>
          <p:cNvSpPr/>
          <p:nvPr/>
        </p:nvSpPr>
        <p:spPr>
          <a:xfrm>
            <a:off x="1786275" y="4352025"/>
            <a:ext cx="4848231" cy="1582960"/>
          </a:xfrm>
          <a:custGeom>
            <a:rect b="b" l="l" r="r" t="t"/>
            <a:pathLst>
              <a:path extrusionOk="0" h="1455595" w="1535465">
                <a:moveTo>
                  <a:pt x="76419" y="0"/>
                </a:moveTo>
                <a:lnTo>
                  <a:pt x="1459046" y="0"/>
                </a:lnTo>
                <a:cubicBezTo>
                  <a:pt x="1479313" y="0"/>
                  <a:pt x="1498751" y="8051"/>
                  <a:pt x="1513082" y="22383"/>
                </a:cubicBezTo>
                <a:cubicBezTo>
                  <a:pt x="1527414" y="36714"/>
                  <a:pt x="1535465" y="56151"/>
                  <a:pt x="1535465" y="76419"/>
                </a:cubicBezTo>
                <a:lnTo>
                  <a:pt x="1535465" y="1379176"/>
                </a:lnTo>
                <a:cubicBezTo>
                  <a:pt x="1535465" y="1421381"/>
                  <a:pt x="1501251" y="1455595"/>
                  <a:pt x="1459046" y="1455595"/>
                </a:cubicBezTo>
                <a:lnTo>
                  <a:pt x="76419" y="1455595"/>
                </a:lnTo>
                <a:cubicBezTo>
                  <a:pt x="56151" y="1455595"/>
                  <a:pt x="36714" y="1447544"/>
                  <a:pt x="22383" y="1433213"/>
                </a:cubicBezTo>
                <a:cubicBezTo>
                  <a:pt x="8051" y="1418881"/>
                  <a:pt x="0" y="1399444"/>
                  <a:pt x="0" y="1379176"/>
                </a:cubicBezTo>
                <a:lnTo>
                  <a:pt x="0" y="76419"/>
                </a:lnTo>
                <a:cubicBezTo>
                  <a:pt x="0" y="56151"/>
                  <a:pt x="8051" y="36714"/>
                  <a:pt x="22383" y="22383"/>
                </a:cubicBezTo>
                <a:cubicBezTo>
                  <a:pt x="36714" y="8051"/>
                  <a:pt x="56151" y="0"/>
                  <a:pt x="76419" y="0"/>
                </a:cubicBezTo>
                <a:close/>
              </a:path>
            </a:pathLst>
          </a:custGeom>
          <a:solidFill>
            <a:srgbClr val="F2B8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2d06a1299a4_0_66"/>
          <p:cNvSpPr txBox="1"/>
          <p:nvPr/>
        </p:nvSpPr>
        <p:spPr>
          <a:xfrm>
            <a:off x="3028679" y="4743296"/>
            <a:ext cx="2363400" cy="8004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None/>
            </a:pPr>
            <a:r>
              <a:rPr b="1" lang="en-US" sz="5200">
                <a:solidFill>
                  <a:srgbClr val="18222B"/>
                </a:solidFill>
                <a:latin typeface="Montserrat"/>
                <a:ea typeface="Montserrat"/>
                <a:cs typeface="Montserrat"/>
                <a:sym typeface="Montserrat"/>
              </a:rPr>
              <a:t>Time</a:t>
            </a:r>
            <a:endParaRPr b="1" sz="5200">
              <a:solidFill>
                <a:srgbClr val="18222B"/>
              </a:solidFill>
              <a:latin typeface="Montserrat"/>
              <a:ea typeface="Montserrat"/>
              <a:cs typeface="Montserrat"/>
              <a:sym typeface="Montserrat"/>
            </a:endParaRPr>
          </a:p>
        </p:txBody>
      </p:sp>
      <p:sp>
        <p:nvSpPr>
          <p:cNvPr id="222" name="Google Shape;222;g2d06a1299a4_0_66"/>
          <p:cNvSpPr txBox="1"/>
          <p:nvPr/>
        </p:nvSpPr>
        <p:spPr>
          <a:xfrm>
            <a:off x="2445907" y="889152"/>
            <a:ext cx="13396200" cy="1200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7797">
                <a:solidFill>
                  <a:srgbClr val="F2B82C"/>
                </a:solidFill>
                <a:latin typeface="Montserrat"/>
                <a:ea typeface="Montserrat"/>
                <a:cs typeface="Montserrat"/>
                <a:sym typeface="Montserrat"/>
              </a:rPr>
              <a:t>Exploratory Data Analysis</a:t>
            </a:r>
            <a:endParaRPr b="1" sz="7797">
              <a:solidFill>
                <a:srgbClr val="F2B82C"/>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226" name="Shape 226"/>
        <p:cNvGrpSpPr/>
        <p:nvPr/>
      </p:nvGrpSpPr>
      <p:grpSpPr>
        <a:xfrm>
          <a:off x="0" y="0"/>
          <a:ext cx="0" cy="0"/>
          <a:chOff x="0" y="0"/>
          <a:chExt cx="0" cy="0"/>
        </a:xfrm>
      </p:grpSpPr>
      <p:sp>
        <p:nvSpPr>
          <p:cNvPr id="227" name="Google Shape;227;g2d06a1299a4_0_79"/>
          <p:cNvSpPr/>
          <p:nvPr/>
        </p:nvSpPr>
        <p:spPr>
          <a:xfrm rot="-2408129">
            <a:off x="10227738" y="-2378423"/>
            <a:ext cx="14810845" cy="6701907"/>
          </a:xfrm>
          <a:custGeom>
            <a:rect b="b" l="l" r="r" t="t"/>
            <a:pathLst>
              <a:path extrusionOk="0" h="6697722" w="14801597">
                <a:moveTo>
                  <a:pt x="0" y="0"/>
                </a:moveTo>
                <a:lnTo>
                  <a:pt x="14801597" y="0"/>
                </a:lnTo>
                <a:lnTo>
                  <a:pt x="14801597" y="6697722"/>
                </a:lnTo>
                <a:lnTo>
                  <a:pt x="0" y="6697722"/>
                </a:lnTo>
                <a:lnTo>
                  <a:pt x="0" y="0"/>
                </a:lnTo>
                <a:close/>
              </a:path>
            </a:pathLst>
          </a:custGeom>
          <a:blipFill rotWithShape="1">
            <a:blip r:embed="rId3">
              <a:alphaModFix amt="3000"/>
            </a:blip>
            <a:stretch>
              <a:fillRect b="0" l="0" r="0" t="0"/>
            </a:stretch>
          </a:blipFill>
          <a:ln>
            <a:noFill/>
          </a:ln>
        </p:spPr>
      </p:sp>
      <p:sp>
        <p:nvSpPr>
          <p:cNvPr id="228" name="Google Shape;228;g2d06a1299a4_0_79"/>
          <p:cNvSpPr txBox="1"/>
          <p:nvPr/>
        </p:nvSpPr>
        <p:spPr>
          <a:xfrm>
            <a:off x="10060175" y="8652175"/>
            <a:ext cx="6727500" cy="9852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N</a:t>
            </a:r>
            <a:r>
              <a:rPr lang="en-US" sz="2600">
                <a:solidFill>
                  <a:schemeClr val="lt1"/>
                </a:solidFill>
                <a:latin typeface="Calibri"/>
                <a:ea typeface="Calibri"/>
                <a:cs typeface="Calibri"/>
                <a:sym typeface="Calibri"/>
              </a:rPr>
              <a:t>o distinguishable patterns by day of the week and by weekday/weekend.</a:t>
            </a:r>
            <a:endParaRPr sz="800"/>
          </a:p>
        </p:txBody>
      </p:sp>
      <p:sp>
        <p:nvSpPr>
          <p:cNvPr id="229" name="Google Shape;229;g2d06a1299a4_0_79"/>
          <p:cNvSpPr txBox="1"/>
          <p:nvPr/>
        </p:nvSpPr>
        <p:spPr>
          <a:xfrm>
            <a:off x="909500" y="659875"/>
            <a:ext cx="8542800" cy="1662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5400">
                <a:solidFill>
                  <a:srgbClr val="F2B82C"/>
                </a:solidFill>
                <a:latin typeface="Montserrat"/>
                <a:ea typeface="Montserrat"/>
                <a:cs typeface="Montserrat"/>
                <a:sym typeface="Montserrat"/>
              </a:rPr>
              <a:t>When do you expect more Delays?</a:t>
            </a:r>
            <a:endParaRPr sz="5400"/>
          </a:p>
        </p:txBody>
      </p:sp>
      <p:sp>
        <p:nvSpPr>
          <p:cNvPr id="230" name="Google Shape;230;g2d06a1299a4_0_79"/>
          <p:cNvSpPr txBox="1"/>
          <p:nvPr/>
        </p:nvSpPr>
        <p:spPr>
          <a:xfrm>
            <a:off x="10466813" y="6696463"/>
            <a:ext cx="6320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latin typeface="Calibri"/>
                <a:ea typeface="Calibri"/>
                <a:cs typeface="Calibri"/>
                <a:sym typeface="Calibri"/>
              </a:rPr>
              <a:t>+-------------+------------------+----------------+-----------------------+</a:t>
            </a:r>
            <a:endParaRPr sz="2000">
              <a:solidFill>
                <a:schemeClr val="lt1"/>
              </a:solidFill>
              <a:latin typeface="Calibri"/>
              <a:ea typeface="Calibri"/>
              <a:cs typeface="Calibri"/>
              <a:sym typeface="Calibri"/>
            </a:endParaRPr>
          </a:p>
          <a:p>
            <a:pPr indent="0" lvl="0" marL="0" rtl="0" algn="l">
              <a:spcBef>
                <a:spcPts val="0"/>
              </a:spcBef>
              <a:spcAft>
                <a:spcPts val="0"/>
              </a:spcAft>
              <a:buNone/>
            </a:pPr>
            <a:r>
              <a:rPr lang="en-US" sz="2000">
                <a:solidFill>
                  <a:schemeClr val="lt1"/>
                </a:solidFill>
                <a:latin typeface="Calibri"/>
                <a:ea typeface="Calibri"/>
                <a:cs typeface="Calibri"/>
                <a:sym typeface="Calibri"/>
              </a:rPr>
              <a:t>|DayType </a:t>
            </a:r>
            <a:r>
              <a:rPr lang="en-US" sz="1300">
                <a:solidFill>
                  <a:schemeClr val="lt1"/>
                </a:solidFill>
                <a:latin typeface="Calibri"/>
                <a:ea typeface="Calibri"/>
                <a:cs typeface="Calibri"/>
                <a:sym typeface="Calibri"/>
              </a:rPr>
              <a:t> </a:t>
            </a:r>
            <a:r>
              <a:rPr lang="en-US" sz="1800">
                <a:solidFill>
                  <a:schemeClr val="lt1"/>
                </a:solidFill>
                <a:latin typeface="Calibri"/>
                <a:ea typeface="Calibri"/>
                <a:cs typeface="Calibri"/>
                <a:sym typeface="Calibri"/>
              </a:rPr>
              <a:t> </a:t>
            </a:r>
            <a:r>
              <a:rPr lang="en-US" sz="2000">
                <a:solidFill>
                  <a:schemeClr val="lt1"/>
                </a:solidFill>
                <a:latin typeface="Calibri"/>
                <a:ea typeface="Calibri"/>
                <a:cs typeface="Calibri"/>
                <a:sym typeface="Calibri"/>
              </a:rPr>
              <a:t>|total_delayed|total_flights</a:t>
            </a:r>
            <a:r>
              <a:rPr lang="en-US" sz="700">
                <a:solidFill>
                  <a:schemeClr val="lt1"/>
                </a:solidFill>
                <a:latin typeface="Calibri"/>
                <a:ea typeface="Calibri"/>
                <a:cs typeface="Calibri"/>
                <a:sym typeface="Calibri"/>
              </a:rPr>
              <a:t> </a:t>
            </a:r>
            <a:r>
              <a:rPr lang="en-US" sz="2000">
                <a:solidFill>
                  <a:schemeClr val="lt1"/>
                </a:solidFill>
                <a:latin typeface="Calibri"/>
                <a:ea typeface="Calibri"/>
                <a:cs typeface="Calibri"/>
                <a:sym typeface="Calibri"/>
              </a:rPr>
              <a:t>|delay_proportion|</a:t>
            </a:r>
            <a:endParaRPr sz="2000">
              <a:solidFill>
                <a:schemeClr val="lt1"/>
              </a:solidFill>
              <a:latin typeface="Calibri"/>
              <a:ea typeface="Calibri"/>
              <a:cs typeface="Calibri"/>
              <a:sym typeface="Calibri"/>
            </a:endParaRPr>
          </a:p>
          <a:p>
            <a:pPr indent="0" lvl="0" marL="0" rtl="0" algn="l">
              <a:spcBef>
                <a:spcPts val="0"/>
              </a:spcBef>
              <a:spcAft>
                <a:spcPts val="0"/>
              </a:spcAft>
              <a:buNone/>
            </a:pPr>
            <a:r>
              <a:rPr lang="en-US" sz="2000">
                <a:solidFill>
                  <a:schemeClr val="lt1"/>
                </a:solidFill>
                <a:latin typeface="Calibri"/>
                <a:ea typeface="Calibri"/>
                <a:cs typeface="Calibri"/>
                <a:sym typeface="Calibri"/>
              </a:rPr>
              <a:t>+-------------+------------------+----------------+-----------------------+</a:t>
            </a:r>
            <a:endParaRPr sz="2000">
              <a:solidFill>
                <a:schemeClr val="lt1"/>
              </a:solidFill>
              <a:latin typeface="Calibri"/>
              <a:ea typeface="Calibri"/>
              <a:cs typeface="Calibri"/>
              <a:sym typeface="Calibri"/>
            </a:endParaRPr>
          </a:p>
          <a:p>
            <a:pPr indent="0" lvl="0" marL="0" rtl="0" algn="l">
              <a:spcBef>
                <a:spcPts val="0"/>
              </a:spcBef>
              <a:spcAft>
                <a:spcPts val="0"/>
              </a:spcAft>
              <a:buNone/>
            </a:pPr>
            <a:r>
              <a:rPr lang="en-US" sz="2000">
                <a:solidFill>
                  <a:schemeClr val="lt1"/>
                </a:solidFill>
                <a:latin typeface="Calibri"/>
                <a:ea typeface="Calibri"/>
                <a:cs typeface="Calibri"/>
                <a:sym typeface="Calibri"/>
              </a:rPr>
              <a:t>|</a:t>
            </a:r>
            <a:r>
              <a:rPr b="1" lang="en-US" sz="2000">
                <a:solidFill>
                  <a:schemeClr val="lt1"/>
                </a:solidFill>
                <a:latin typeface="Calibri"/>
                <a:ea typeface="Calibri"/>
                <a:cs typeface="Calibri"/>
                <a:sym typeface="Calibri"/>
              </a:rPr>
              <a:t>Weekday</a:t>
            </a:r>
            <a:r>
              <a:rPr lang="en-US" sz="2000">
                <a:solidFill>
                  <a:schemeClr val="lt1"/>
                </a:solidFill>
                <a:latin typeface="Calibri"/>
                <a:ea typeface="Calibri"/>
                <a:cs typeface="Calibri"/>
                <a:sym typeface="Calibri"/>
              </a:rPr>
              <a:t> |        </a:t>
            </a:r>
            <a:r>
              <a:rPr lang="en-US" sz="1700">
                <a:solidFill>
                  <a:schemeClr val="lt1"/>
                </a:solidFill>
                <a:latin typeface="Calibri"/>
                <a:ea typeface="Calibri"/>
                <a:cs typeface="Calibri"/>
                <a:sym typeface="Calibri"/>
              </a:rPr>
              <a:t> </a:t>
            </a:r>
            <a:r>
              <a:rPr lang="en-US" sz="2000">
                <a:solidFill>
                  <a:schemeClr val="lt1"/>
                </a:solidFill>
                <a:latin typeface="Calibri"/>
                <a:ea typeface="Calibri"/>
                <a:cs typeface="Calibri"/>
                <a:sym typeface="Calibri"/>
              </a:rPr>
              <a:t>6619206|   </a:t>
            </a:r>
            <a:r>
              <a:rPr lang="en-US" sz="1600">
                <a:solidFill>
                  <a:schemeClr val="lt1"/>
                </a:solidFill>
                <a:latin typeface="Calibri"/>
                <a:ea typeface="Calibri"/>
                <a:cs typeface="Calibri"/>
                <a:sym typeface="Calibri"/>
              </a:rPr>
              <a:t> </a:t>
            </a:r>
            <a:r>
              <a:rPr lang="en-US" sz="2000">
                <a:solidFill>
                  <a:schemeClr val="lt1"/>
                </a:solidFill>
                <a:latin typeface="Calibri"/>
                <a:ea typeface="Calibri"/>
                <a:cs typeface="Calibri"/>
                <a:sym typeface="Calibri"/>
              </a:rPr>
              <a:t>21216200|                     </a:t>
            </a:r>
            <a:r>
              <a:rPr b="1" lang="en-US" sz="2000">
                <a:solidFill>
                  <a:schemeClr val="lt1"/>
                </a:solidFill>
                <a:latin typeface="Calibri"/>
                <a:ea typeface="Calibri"/>
                <a:cs typeface="Calibri"/>
                <a:sym typeface="Calibri"/>
              </a:rPr>
              <a:t>31.20</a:t>
            </a:r>
            <a:r>
              <a:rPr lang="en-US" sz="2000">
                <a:solidFill>
                  <a:schemeClr val="lt1"/>
                </a:solidFill>
                <a:latin typeface="Calibri"/>
                <a:ea typeface="Calibri"/>
                <a:cs typeface="Calibri"/>
                <a:sym typeface="Calibri"/>
              </a:rPr>
              <a:t>|</a:t>
            </a:r>
            <a:endParaRPr sz="2000">
              <a:solidFill>
                <a:schemeClr val="lt1"/>
              </a:solidFill>
              <a:latin typeface="Calibri"/>
              <a:ea typeface="Calibri"/>
              <a:cs typeface="Calibri"/>
              <a:sym typeface="Calibri"/>
            </a:endParaRPr>
          </a:p>
          <a:p>
            <a:pPr indent="0" lvl="0" marL="0" rtl="0" algn="l">
              <a:spcBef>
                <a:spcPts val="0"/>
              </a:spcBef>
              <a:spcAft>
                <a:spcPts val="0"/>
              </a:spcAft>
              <a:buNone/>
            </a:pPr>
            <a:r>
              <a:rPr lang="en-US" sz="2000">
                <a:solidFill>
                  <a:schemeClr val="lt1"/>
                </a:solidFill>
                <a:latin typeface="Calibri"/>
                <a:ea typeface="Calibri"/>
                <a:cs typeface="Calibri"/>
                <a:sym typeface="Calibri"/>
              </a:rPr>
              <a:t>|</a:t>
            </a:r>
            <a:r>
              <a:rPr lang="en-US">
                <a:solidFill>
                  <a:schemeClr val="lt1"/>
                </a:solidFill>
                <a:latin typeface="Calibri"/>
                <a:ea typeface="Calibri"/>
                <a:cs typeface="Calibri"/>
                <a:sym typeface="Calibri"/>
              </a:rPr>
              <a:t> </a:t>
            </a:r>
            <a:r>
              <a:rPr b="1" lang="en-US" sz="2000">
                <a:solidFill>
                  <a:schemeClr val="lt1"/>
                </a:solidFill>
                <a:latin typeface="Calibri"/>
                <a:ea typeface="Calibri"/>
                <a:cs typeface="Calibri"/>
                <a:sym typeface="Calibri"/>
              </a:rPr>
              <a:t>Weekend</a:t>
            </a:r>
            <a:r>
              <a:rPr lang="en-US" sz="2000">
                <a:solidFill>
                  <a:schemeClr val="lt1"/>
                </a:solidFill>
                <a:latin typeface="Calibri"/>
                <a:ea typeface="Calibri"/>
                <a:cs typeface="Calibri"/>
                <a:sym typeface="Calibri"/>
              </a:rPr>
              <a:t>|        </a:t>
            </a:r>
            <a:r>
              <a:rPr lang="en-US" sz="1600">
                <a:solidFill>
                  <a:schemeClr val="lt1"/>
                </a:solidFill>
                <a:latin typeface="Calibri"/>
                <a:ea typeface="Calibri"/>
                <a:cs typeface="Calibri"/>
                <a:sym typeface="Calibri"/>
              </a:rPr>
              <a:t> </a:t>
            </a:r>
            <a:r>
              <a:rPr lang="en-US" sz="2000">
                <a:solidFill>
                  <a:schemeClr val="lt1"/>
                </a:solidFill>
                <a:latin typeface="Calibri"/>
                <a:ea typeface="Calibri"/>
                <a:cs typeface="Calibri"/>
                <a:sym typeface="Calibri"/>
              </a:rPr>
              <a:t>2522642|      7976469|                     </a:t>
            </a:r>
            <a:r>
              <a:rPr b="1" lang="en-US" sz="2000">
                <a:solidFill>
                  <a:schemeClr val="lt1"/>
                </a:solidFill>
                <a:latin typeface="Calibri"/>
                <a:ea typeface="Calibri"/>
                <a:cs typeface="Calibri"/>
                <a:sym typeface="Calibri"/>
              </a:rPr>
              <a:t>31.63</a:t>
            </a:r>
            <a:r>
              <a:rPr lang="en-US" sz="2000">
                <a:solidFill>
                  <a:schemeClr val="lt1"/>
                </a:solidFill>
                <a:latin typeface="Calibri"/>
                <a:ea typeface="Calibri"/>
                <a:cs typeface="Calibri"/>
                <a:sym typeface="Calibri"/>
              </a:rPr>
              <a:t>|</a:t>
            </a:r>
            <a:endParaRPr sz="2000">
              <a:solidFill>
                <a:schemeClr val="lt1"/>
              </a:solidFill>
              <a:latin typeface="Calibri"/>
              <a:ea typeface="Calibri"/>
              <a:cs typeface="Calibri"/>
              <a:sym typeface="Calibri"/>
            </a:endParaRPr>
          </a:p>
          <a:p>
            <a:pPr indent="0" lvl="0" marL="0" rtl="0" algn="l">
              <a:spcBef>
                <a:spcPts val="0"/>
              </a:spcBef>
              <a:spcAft>
                <a:spcPts val="0"/>
              </a:spcAft>
              <a:buNone/>
            </a:pPr>
            <a:r>
              <a:rPr lang="en-US" sz="2000">
                <a:solidFill>
                  <a:schemeClr val="lt1"/>
                </a:solidFill>
                <a:latin typeface="Calibri"/>
                <a:ea typeface="Calibri"/>
                <a:cs typeface="Calibri"/>
                <a:sym typeface="Calibri"/>
              </a:rPr>
              <a:t>+-------------+------------------+----------------+-----------------------+</a:t>
            </a:r>
            <a:endParaRPr sz="2000"/>
          </a:p>
        </p:txBody>
      </p:sp>
      <p:grpSp>
        <p:nvGrpSpPr>
          <p:cNvPr id="231" name="Google Shape;231;g2d06a1299a4_0_79"/>
          <p:cNvGrpSpPr/>
          <p:nvPr/>
        </p:nvGrpSpPr>
        <p:grpSpPr>
          <a:xfrm>
            <a:off x="9483675" y="1172575"/>
            <a:ext cx="8286974" cy="5405074"/>
            <a:chOff x="783825" y="4028213"/>
            <a:chExt cx="8286974" cy="5405074"/>
          </a:xfrm>
        </p:grpSpPr>
        <p:pic>
          <p:nvPicPr>
            <p:cNvPr id="232" name="Google Shape;232;g2d06a1299a4_0_79"/>
            <p:cNvPicPr preferRelativeResize="0"/>
            <p:nvPr/>
          </p:nvPicPr>
          <p:blipFill rotWithShape="1">
            <a:blip r:embed="rId4">
              <a:alphaModFix/>
            </a:blip>
            <a:srcRect b="0" l="0" r="0" t="49497"/>
            <a:stretch/>
          </p:blipFill>
          <p:spPr>
            <a:xfrm>
              <a:off x="783825" y="4397513"/>
              <a:ext cx="8286974" cy="5035774"/>
            </a:xfrm>
            <a:prstGeom prst="rect">
              <a:avLst/>
            </a:prstGeom>
            <a:noFill/>
            <a:ln>
              <a:noFill/>
            </a:ln>
          </p:spPr>
        </p:pic>
        <p:sp>
          <p:nvSpPr>
            <p:cNvPr id="233" name="Google Shape;233;g2d06a1299a4_0_79"/>
            <p:cNvSpPr txBox="1"/>
            <p:nvPr/>
          </p:nvSpPr>
          <p:spPr>
            <a:xfrm>
              <a:off x="3626850" y="4028213"/>
              <a:ext cx="2856600" cy="369300"/>
            </a:xfrm>
            <a:prstGeom prst="rect">
              <a:avLst/>
            </a:prstGeom>
            <a:noFill/>
            <a:ln>
              <a:noFill/>
            </a:ln>
          </p:spPr>
          <p:txBody>
            <a:bodyPr anchorCtr="0" anchor="ctr" bIns="0" lIns="0" spcFirstLastPara="1" rIns="0" wrap="square" tIns="0">
              <a:noAutofit/>
            </a:bodyPr>
            <a:lstStyle/>
            <a:p>
              <a:pPr indent="0" lvl="0" marL="0" marR="0" rtl="0" algn="l">
                <a:lnSpc>
                  <a:spcPct val="198040"/>
                </a:lnSpc>
                <a:spcBef>
                  <a:spcPts val="0"/>
                </a:spcBef>
                <a:spcAft>
                  <a:spcPts val="0"/>
                </a:spcAft>
                <a:buNone/>
              </a:pPr>
              <a:r>
                <a:rPr b="1" lang="en-US" sz="2399">
                  <a:solidFill>
                    <a:srgbClr val="F2B82C"/>
                  </a:solidFill>
                  <a:latin typeface="Montserrat"/>
                  <a:ea typeface="Montserrat"/>
                  <a:cs typeface="Montserrat"/>
                  <a:sym typeface="Montserrat"/>
                </a:rPr>
                <a:t>By Date of Week</a:t>
              </a:r>
              <a:endParaRPr/>
            </a:p>
          </p:txBody>
        </p:sp>
      </p:grpSp>
      <p:grpSp>
        <p:nvGrpSpPr>
          <p:cNvPr id="234" name="Google Shape;234;g2d06a1299a4_0_79"/>
          <p:cNvGrpSpPr/>
          <p:nvPr/>
        </p:nvGrpSpPr>
        <p:grpSpPr>
          <a:xfrm>
            <a:off x="909500" y="2886963"/>
            <a:ext cx="8020050" cy="5595513"/>
            <a:chOff x="9811525" y="831563"/>
            <a:chExt cx="8020050" cy="5595513"/>
          </a:xfrm>
        </p:grpSpPr>
        <p:pic>
          <p:nvPicPr>
            <p:cNvPr id="235" name="Google Shape;235;g2d06a1299a4_0_79"/>
            <p:cNvPicPr preferRelativeResize="0"/>
            <p:nvPr/>
          </p:nvPicPr>
          <p:blipFill>
            <a:blip r:embed="rId5">
              <a:alphaModFix/>
            </a:blip>
            <a:stretch>
              <a:fillRect/>
            </a:stretch>
          </p:blipFill>
          <p:spPr>
            <a:xfrm>
              <a:off x="9811525" y="1235950"/>
              <a:ext cx="8020050" cy="5191125"/>
            </a:xfrm>
            <a:prstGeom prst="rect">
              <a:avLst/>
            </a:prstGeom>
            <a:noFill/>
            <a:ln>
              <a:noFill/>
            </a:ln>
          </p:spPr>
        </p:pic>
        <p:sp>
          <p:nvSpPr>
            <p:cNvPr id="236" name="Google Shape;236;g2d06a1299a4_0_79"/>
            <p:cNvSpPr txBox="1"/>
            <p:nvPr/>
          </p:nvSpPr>
          <p:spPr>
            <a:xfrm>
              <a:off x="12393250" y="831563"/>
              <a:ext cx="2856600" cy="369300"/>
            </a:xfrm>
            <a:prstGeom prst="rect">
              <a:avLst/>
            </a:prstGeom>
            <a:noFill/>
            <a:ln>
              <a:noFill/>
            </a:ln>
          </p:spPr>
          <p:txBody>
            <a:bodyPr anchorCtr="0" anchor="ctr" bIns="0" lIns="0" spcFirstLastPara="1" rIns="0" wrap="square" tIns="0">
              <a:noAutofit/>
            </a:bodyPr>
            <a:lstStyle/>
            <a:p>
              <a:pPr indent="0" lvl="0" marL="0" marR="0" rtl="0" algn="l">
                <a:lnSpc>
                  <a:spcPct val="198040"/>
                </a:lnSpc>
                <a:spcBef>
                  <a:spcPts val="0"/>
                </a:spcBef>
                <a:spcAft>
                  <a:spcPts val="0"/>
                </a:spcAft>
                <a:buNone/>
              </a:pPr>
              <a:r>
                <a:rPr b="1" lang="en-US" sz="2399">
                  <a:solidFill>
                    <a:srgbClr val="F2B82C"/>
                  </a:solidFill>
                  <a:latin typeface="Montserrat"/>
                  <a:ea typeface="Montserrat"/>
                  <a:cs typeface="Montserrat"/>
                  <a:sym typeface="Montserrat"/>
                </a:rPr>
                <a:t>By Hour of Day</a:t>
              </a:r>
              <a:endParaRPr/>
            </a:p>
          </p:txBody>
        </p:sp>
      </p:grpSp>
      <p:sp>
        <p:nvSpPr>
          <p:cNvPr id="237" name="Google Shape;237;g2d06a1299a4_0_79"/>
          <p:cNvSpPr txBox="1"/>
          <p:nvPr/>
        </p:nvSpPr>
        <p:spPr>
          <a:xfrm>
            <a:off x="331475" y="8558675"/>
            <a:ext cx="9023700" cy="13854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D</a:t>
            </a:r>
            <a:r>
              <a:rPr lang="en-US" sz="2600">
                <a:solidFill>
                  <a:schemeClr val="lt1"/>
                </a:solidFill>
                <a:latin typeface="Calibri"/>
                <a:ea typeface="Calibri"/>
                <a:cs typeface="Calibri"/>
                <a:sym typeface="Calibri"/>
              </a:rPr>
              <a:t>elays time shows a rising trend throughout the day, peaking at about 19 minutes on average at around 7 PM, with evening and night periods experiencing the longest delays.</a:t>
            </a:r>
            <a:endParaRPr sz="26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241" name="Shape 241"/>
        <p:cNvGrpSpPr/>
        <p:nvPr/>
      </p:nvGrpSpPr>
      <p:grpSpPr>
        <a:xfrm>
          <a:off x="0" y="0"/>
          <a:ext cx="0" cy="0"/>
          <a:chOff x="0" y="0"/>
          <a:chExt cx="0" cy="0"/>
        </a:xfrm>
      </p:grpSpPr>
      <p:sp>
        <p:nvSpPr>
          <p:cNvPr id="242" name="Google Shape;242;g2d06a1299a4_0_221"/>
          <p:cNvSpPr/>
          <p:nvPr/>
        </p:nvSpPr>
        <p:spPr>
          <a:xfrm rot="-2408129">
            <a:off x="10277863" y="-2361723"/>
            <a:ext cx="14810845" cy="6701907"/>
          </a:xfrm>
          <a:custGeom>
            <a:rect b="b" l="l" r="r" t="t"/>
            <a:pathLst>
              <a:path extrusionOk="0" h="6697722" w="14801597">
                <a:moveTo>
                  <a:pt x="0" y="0"/>
                </a:moveTo>
                <a:lnTo>
                  <a:pt x="14801597" y="0"/>
                </a:lnTo>
                <a:lnTo>
                  <a:pt x="14801597" y="6697722"/>
                </a:lnTo>
                <a:lnTo>
                  <a:pt x="0" y="6697722"/>
                </a:lnTo>
                <a:lnTo>
                  <a:pt x="0" y="0"/>
                </a:lnTo>
                <a:close/>
              </a:path>
            </a:pathLst>
          </a:custGeom>
          <a:blipFill rotWithShape="1">
            <a:blip r:embed="rId3">
              <a:alphaModFix amt="3000"/>
            </a:blip>
            <a:stretch>
              <a:fillRect b="0" l="0" r="0" t="0"/>
            </a:stretch>
          </a:blipFill>
          <a:ln>
            <a:noFill/>
          </a:ln>
        </p:spPr>
      </p:sp>
      <p:pic>
        <p:nvPicPr>
          <p:cNvPr id="243" name="Google Shape;243;g2d06a1299a4_0_221"/>
          <p:cNvPicPr preferRelativeResize="0"/>
          <p:nvPr/>
        </p:nvPicPr>
        <p:blipFill rotWithShape="1">
          <a:blip r:embed="rId4">
            <a:alphaModFix/>
          </a:blip>
          <a:srcRect b="49632" l="0" r="0" t="0"/>
          <a:stretch/>
        </p:blipFill>
        <p:spPr>
          <a:xfrm>
            <a:off x="9510325" y="2629563"/>
            <a:ext cx="8296125" cy="5027875"/>
          </a:xfrm>
          <a:prstGeom prst="rect">
            <a:avLst/>
          </a:prstGeom>
          <a:noFill/>
          <a:ln>
            <a:noFill/>
          </a:ln>
        </p:spPr>
      </p:pic>
      <p:pic>
        <p:nvPicPr>
          <p:cNvPr id="244" name="Google Shape;244;g2d06a1299a4_0_221"/>
          <p:cNvPicPr preferRelativeResize="0"/>
          <p:nvPr/>
        </p:nvPicPr>
        <p:blipFill rotWithShape="1">
          <a:blip r:embed="rId4">
            <a:alphaModFix/>
          </a:blip>
          <a:srcRect b="0" l="0" r="0" t="49629"/>
          <a:stretch/>
        </p:blipFill>
        <p:spPr>
          <a:xfrm>
            <a:off x="561175" y="2629562"/>
            <a:ext cx="8296125" cy="5027875"/>
          </a:xfrm>
          <a:prstGeom prst="rect">
            <a:avLst/>
          </a:prstGeom>
          <a:noFill/>
          <a:ln>
            <a:noFill/>
          </a:ln>
        </p:spPr>
      </p:pic>
      <p:sp>
        <p:nvSpPr>
          <p:cNvPr id="245" name="Google Shape;245;g2d06a1299a4_0_221"/>
          <p:cNvSpPr txBox="1"/>
          <p:nvPr/>
        </p:nvSpPr>
        <p:spPr>
          <a:xfrm>
            <a:off x="0" y="0"/>
            <a:ext cx="30000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600"/>
              </a:spcAft>
              <a:buNone/>
            </a:pPr>
            <a:r>
              <a:t/>
            </a:r>
            <a:endParaRPr b="1" sz="1350">
              <a:solidFill>
                <a:srgbClr val="212121"/>
              </a:solidFill>
              <a:highlight>
                <a:srgbClr val="FFFFFF"/>
              </a:highlight>
              <a:latin typeface="Roboto"/>
              <a:ea typeface="Roboto"/>
              <a:cs typeface="Roboto"/>
              <a:sym typeface="Roboto"/>
            </a:endParaRPr>
          </a:p>
        </p:txBody>
      </p:sp>
      <p:sp>
        <p:nvSpPr>
          <p:cNvPr id="246" name="Google Shape;246;g2d06a1299a4_0_221"/>
          <p:cNvSpPr txBox="1"/>
          <p:nvPr/>
        </p:nvSpPr>
        <p:spPr>
          <a:xfrm>
            <a:off x="800525" y="639175"/>
            <a:ext cx="17005800" cy="923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6000">
                <a:solidFill>
                  <a:srgbClr val="F2B82C"/>
                </a:solidFill>
                <a:latin typeface="Montserrat"/>
                <a:ea typeface="Montserrat"/>
                <a:cs typeface="Montserrat"/>
                <a:sym typeface="Montserrat"/>
              </a:rPr>
              <a:t>Cancellation and Delay patterns by Month</a:t>
            </a:r>
            <a:endParaRPr sz="6000"/>
          </a:p>
        </p:txBody>
      </p:sp>
      <p:sp>
        <p:nvSpPr>
          <p:cNvPr id="247" name="Google Shape;247;g2d06a1299a4_0_221"/>
          <p:cNvSpPr txBox="1"/>
          <p:nvPr/>
        </p:nvSpPr>
        <p:spPr>
          <a:xfrm>
            <a:off x="3491225" y="2184063"/>
            <a:ext cx="2856600" cy="369300"/>
          </a:xfrm>
          <a:prstGeom prst="rect">
            <a:avLst/>
          </a:prstGeom>
          <a:noFill/>
          <a:ln>
            <a:noFill/>
          </a:ln>
        </p:spPr>
        <p:txBody>
          <a:bodyPr anchorCtr="0" anchor="ctr" bIns="0" lIns="0" spcFirstLastPara="1" rIns="0" wrap="square" tIns="0">
            <a:noAutofit/>
          </a:bodyPr>
          <a:lstStyle/>
          <a:p>
            <a:pPr indent="0" lvl="0" marL="0" marR="0" rtl="0" algn="ctr">
              <a:lnSpc>
                <a:spcPct val="198040"/>
              </a:lnSpc>
              <a:spcBef>
                <a:spcPts val="0"/>
              </a:spcBef>
              <a:spcAft>
                <a:spcPts val="0"/>
              </a:spcAft>
              <a:buNone/>
            </a:pPr>
            <a:r>
              <a:rPr b="1" lang="en-US" sz="2399">
                <a:solidFill>
                  <a:srgbClr val="F2B82C"/>
                </a:solidFill>
                <a:latin typeface="Montserrat"/>
                <a:ea typeface="Montserrat"/>
                <a:cs typeface="Montserrat"/>
                <a:sym typeface="Montserrat"/>
              </a:rPr>
              <a:t>Delays</a:t>
            </a:r>
            <a:endParaRPr/>
          </a:p>
        </p:txBody>
      </p:sp>
      <p:sp>
        <p:nvSpPr>
          <p:cNvPr id="248" name="Google Shape;248;g2d06a1299a4_0_221"/>
          <p:cNvSpPr txBox="1"/>
          <p:nvPr/>
        </p:nvSpPr>
        <p:spPr>
          <a:xfrm>
            <a:off x="12230088" y="2184063"/>
            <a:ext cx="2856600" cy="369300"/>
          </a:xfrm>
          <a:prstGeom prst="rect">
            <a:avLst/>
          </a:prstGeom>
          <a:noFill/>
          <a:ln>
            <a:noFill/>
          </a:ln>
        </p:spPr>
        <p:txBody>
          <a:bodyPr anchorCtr="0" anchor="ctr" bIns="0" lIns="0" spcFirstLastPara="1" rIns="0" wrap="square" tIns="0">
            <a:noAutofit/>
          </a:bodyPr>
          <a:lstStyle/>
          <a:p>
            <a:pPr indent="0" lvl="0" marL="0" marR="0" rtl="0" algn="ctr">
              <a:lnSpc>
                <a:spcPct val="198040"/>
              </a:lnSpc>
              <a:spcBef>
                <a:spcPts val="0"/>
              </a:spcBef>
              <a:spcAft>
                <a:spcPts val="0"/>
              </a:spcAft>
              <a:buNone/>
            </a:pPr>
            <a:r>
              <a:rPr b="1" lang="en-US" sz="2399">
                <a:solidFill>
                  <a:srgbClr val="F2B82C"/>
                </a:solidFill>
                <a:latin typeface="Montserrat"/>
                <a:ea typeface="Montserrat"/>
                <a:cs typeface="Montserrat"/>
                <a:sym typeface="Montserrat"/>
              </a:rPr>
              <a:t>Cancellation</a:t>
            </a:r>
            <a:endParaRPr/>
          </a:p>
        </p:txBody>
      </p:sp>
      <p:sp>
        <p:nvSpPr>
          <p:cNvPr id="249" name="Google Shape;249;g2d06a1299a4_0_221"/>
          <p:cNvSpPr txBox="1"/>
          <p:nvPr/>
        </p:nvSpPr>
        <p:spPr>
          <a:xfrm>
            <a:off x="699588" y="7962150"/>
            <a:ext cx="8019300" cy="17856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Flight d</a:t>
            </a:r>
            <a:r>
              <a:rPr lang="en-US" sz="2600">
                <a:solidFill>
                  <a:schemeClr val="lt1"/>
                </a:solidFill>
                <a:latin typeface="Calibri"/>
                <a:ea typeface="Calibri"/>
                <a:cs typeface="Calibri"/>
                <a:sym typeface="Calibri"/>
              </a:rPr>
              <a:t>elays by month </a:t>
            </a:r>
            <a:r>
              <a:rPr lang="en-US" sz="2600">
                <a:solidFill>
                  <a:schemeClr val="lt1"/>
                </a:solidFill>
                <a:latin typeface="Calibri"/>
                <a:ea typeface="Calibri"/>
                <a:cs typeface="Calibri"/>
                <a:sym typeface="Calibri"/>
              </a:rPr>
              <a:t>do </a:t>
            </a:r>
            <a:r>
              <a:rPr lang="en-US" sz="2600">
                <a:solidFill>
                  <a:schemeClr val="lt1"/>
                </a:solidFill>
                <a:latin typeface="Calibri"/>
                <a:ea typeface="Calibri"/>
                <a:cs typeface="Calibri"/>
                <a:sym typeface="Calibri"/>
              </a:rPr>
              <a:t>have </a:t>
            </a:r>
            <a:r>
              <a:rPr lang="en-US" sz="2600">
                <a:solidFill>
                  <a:schemeClr val="lt1"/>
                </a:solidFill>
                <a:latin typeface="Calibri"/>
                <a:ea typeface="Calibri"/>
                <a:cs typeface="Calibri"/>
                <a:sym typeface="Calibri"/>
              </a:rPr>
              <a:t>seasonal</a:t>
            </a:r>
            <a:r>
              <a:rPr lang="en-US" sz="2600">
                <a:solidFill>
                  <a:schemeClr val="lt1"/>
                </a:solidFill>
                <a:latin typeface="Calibri"/>
                <a:ea typeface="Calibri"/>
                <a:cs typeface="Calibri"/>
                <a:sym typeface="Calibri"/>
              </a:rPr>
              <a:t> pattern. </a:t>
            </a:r>
            <a:endParaRPr sz="2600">
              <a:solidFill>
                <a:schemeClr val="lt1"/>
              </a:solidFill>
              <a:latin typeface="Calibri"/>
              <a:ea typeface="Calibri"/>
              <a:cs typeface="Calibri"/>
              <a:sym typeface="Calibri"/>
            </a:endParaRPr>
          </a:p>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Higher delay rates occur during the summer months, which typically correspond to the summer travel season in many regions.</a:t>
            </a:r>
            <a:endParaRPr sz="2600">
              <a:solidFill>
                <a:schemeClr val="lt1"/>
              </a:solidFill>
              <a:latin typeface="Calibri"/>
              <a:ea typeface="Calibri"/>
              <a:cs typeface="Calibri"/>
              <a:sym typeface="Calibri"/>
            </a:endParaRPr>
          </a:p>
        </p:txBody>
      </p:sp>
      <p:sp>
        <p:nvSpPr>
          <p:cNvPr id="250" name="Google Shape;250;g2d06a1299a4_0_221"/>
          <p:cNvSpPr txBox="1"/>
          <p:nvPr/>
        </p:nvSpPr>
        <p:spPr>
          <a:xfrm>
            <a:off x="9510325" y="7962150"/>
            <a:ext cx="7260600" cy="17856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Highest cancellation rates occurring in the winter and early spring months</a:t>
            </a:r>
            <a:endParaRPr sz="2600">
              <a:solidFill>
                <a:schemeClr val="lt1"/>
              </a:solidFill>
              <a:latin typeface="Calibri"/>
              <a:ea typeface="Calibri"/>
              <a:cs typeface="Calibri"/>
              <a:sym typeface="Calibri"/>
            </a:endParaRPr>
          </a:p>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Cancellation rates shoot up in the months of March and April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254" name="Shape 254"/>
        <p:cNvGrpSpPr/>
        <p:nvPr/>
      </p:nvGrpSpPr>
      <p:grpSpPr>
        <a:xfrm>
          <a:off x="0" y="0"/>
          <a:ext cx="0" cy="0"/>
          <a:chOff x="0" y="0"/>
          <a:chExt cx="0" cy="0"/>
        </a:xfrm>
      </p:grpSpPr>
      <p:sp>
        <p:nvSpPr>
          <p:cNvPr id="255" name="Google Shape;255;g2d06a1299a4_0_156"/>
          <p:cNvSpPr/>
          <p:nvPr/>
        </p:nvSpPr>
        <p:spPr>
          <a:xfrm rot="-2408129">
            <a:off x="8532028" y="-51447"/>
            <a:ext cx="14810845" cy="6701907"/>
          </a:xfrm>
          <a:custGeom>
            <a:rect b="b" l="l" r="r" t="t"/>
            <a:pathLst>
              <a:path extrusionOk="0" h="6697722" w="14801597">
                <a:moveTo>
                  <a:pt x="0" y="0"/>
                </a:moveTo>
                <a:lnTo>
                  <a:pt x="14801597" y="0"/>
                </a:lnTo>
                <a:lnTo>
                  <a:pt x="14801597" y="6697723"/>
                </a:lnTo>
                <a:lnTo>
                  <a:pt x="0" y="6697723"/>
                </a:lnTo>
                <a:lnTo>
                  <a:pt x="0" y="0"/>
                </a:lnTo>
                <a:close/>
              </a:path>
            </a:pathLst>
          </a:custGeom>
          <a:blipFill rotWithShape="1">
            <a:blip r:embed="rId3">
              <a:alphaModFix amt="3000"/>
            </a:blip>
            <a:stretch>
              <a:fillRect b="0" l="0" r="0" t="0"/>
            </a:stretch>
          </a:blipFill>
          <a:ln>
            <a:noFill/>
          </a:ln>
        </p:spPr>
      </p:sp>
      <p:sp>
        <p:nvSpPr>
          <p:cNvPr id="256" name="Google Shape;256;g2d06a1299a4_0_156"/>
          <p:cNvSpPr txBox="1"/>
          <p:nvPr/>
        </p:nvSpPr>
        <p:spPr>
          <a:xfrm>
            <a:off x="1005375" y="1091200"/>
            <a:ext cx="16774200" cy="846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Font typeface="Arial"/>
              <a:buNone/>
            </a:pPr>
            <a:r>
              <a:rPr b="1" lang="en-US" sz="5500">
                <a:solidFill>
                  <a:srgbClr val="F2B82C"/>
                </a:solidFill>
                <a:latin typeface="Montserrat"/>
                <a:ea typeface="Montserrat"/>
                <a:cs typeface="Montserrat"/>
                <a:sym typeface="Montserrat"/>
              </a:rPr>
              <a:t>Average Daily </a:t>
            </a:r>
            <a:r>
              <a:rPr b="1" lang="en-US" sz="5500">
                <a:solidFill>
                  <a:srgbClr val="F2B82C"/>
                </a:solidFill>
                <a:latin typeface="Montserrat"/>
                <a:ea typeface="Montserrat"/>
                <a:cs typeface="Montserrat"/>
                <a:sym typeface="Montserrat"/>
              </a:rPr>
              <a:t>Cancellation rates Over 5 Years</a:t>
            </a:r>
            <a:endParaRPr b="1" sz="5500">
              <a:solidFill>
                <a:srgbClr val="F2B82C"/>
              </a:solidFill>
              <a:latin typeface="Montserrat"/>
              <a:ea typeface="Montserrat"/>
              <a:cs typeface="Montserrat"/>
              <a:sym typeface="Montserrat"/>
            </a:endParaRPr>
          </a:p>
        </p:txBody>
      </p:sp>
      <p:sp>
        <p:nvSpPr>
          <p:cNvPr id="257" name="Google Shape;257;g2d06a1299a4_0_156"/>
          <p:cNvSpPr txBox="1"/>
          <p:nvPr/>
        </p:nvSpPr>
        <p:spPr>
          <a:xfrm>
            <a:off x="14388950" y="4188550"/>
            <a:ext cx="3647100" cy="3447900"/>
          </a:xfrm>
          <a:prstGeom prst="rect">
            <a:avLst/>
          </a:prstGeom>
          <a:noFill/>
          <a:ln>
            <a:noFill/>
          </a:ln>
        </p:spPr>
        <p:txBody>
          <a:bodyPr anchorCtr="0" anchor="t" bIns="0" lIns="0" spcFirstLastPara="1" rIns="0" wrap="square" tIns="0">
            <a:spAutoFit/>
          </a:bodyPr>
          <a:lstStyle/>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We see a jump in cancellations by month</a:t>
            </a:r>
            <a:endParaRPr sz="3200">
              <a:solidFill>
                <a:schemeClr val="lt1"/>
              </a:solidFill>
              <a:latin typeface="Calibri"/>
              <a:ea typeface="Calibri"/>
              <a:cs typeface="Calibri"/>
              <a:sym typeface="Calibri"/>
            </a:endParaRPr>
          </a:p>
          <a:p>
            <a:pPr indent="0" lvl="0" marL="914400" rtl="0" algn="l">
              <a:spcBef>
                <a:spcPts val="0"/>
              </a:spcBef>
              <a:spcAft>
                <a:spcPts val="0"/>
              </a:spcAft>
              <a:buNone/>
            </a:pPr>
            <a:r>
              <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We dive deeper into understanding why that is. </a:t>
            </a:r>
            <a:endParaRPr/>
          </a:p>
        </p:txBody>
      </p:sp>
      <p:pic>
        <p:nvPicPr>
          <p:cNvPr id="258" name="Google Shape;258;g2d06a1299a4_0_156"/>
          <p:cNvPicPr preferRelativeResize="0"/>
          <p:nvPr/>
        </p:nvPicPr>
        <p:blipFill>
          <a:blip r:embed="rId4">
            <a:alphaModFix/>
          </a:blip>
          <a:stretch>
            <a:fillRect/>
          </a:stretch>
        </p:blipFill>
        <p:spPr>
          <a:xfrm>
            <a:off x="3298675" y="4495550"/>
            <a:ext cx="484175" cy="441900"/>
          </a:xfrm>
          <a:prstGeom prst="rect">
            <a:avLst/>
          </a:prstGeom>
          <a:noFill/>
          <a:ln>
            <a:noFill/>
          </a:ln>
        </p:spPr>
      </p:pic>
      <p:grpSp>
        <p:nvGrpSpPr>
          <p:cNvPr id="259" name="Google Shape;259;g2d06a1299a4_0_156"/>
          <p:cNvGrpSpPr/>
          <p:nvPr/>
        </p:nvGrpSpPr>
        <p:grpSpPr>
          <a:xfrm>
            <a:off x="-1238625" y="2563100"/>
            <a:ext cx="15854175" cy="6551075"/>
            <a:chOff x="-1391025" y="2639300"/>
            <a:chExt cx="15854175" cy="6551075"/>
          </a:xfrm>
        </p:grpSpPr>
        <p:grpSp>
          <p:nvGrpSpPr>
            <p:cNvPr id="260" name="Google Shape;260;g2d06a1299a4_0_156"/>
            <p:cNvGrpSpPr/>
            <p:nvPr/>
          </p:nvGrpSpPr>
          <p:grpSpPr>
            <a:xfrm>
              <a:off x="-1391025" y="2639300"/>
              <a:ext cx="15854175" cy="6140987"/>
              <a:chOff x="-1480125" y="1991600"/>
              <a:chExt cx="15854175" cy="6140987"/>
            </a:xfrm>
          </p:grpSpPr>
          <p:sp>
            <p:nvSpPr>
              <p:cNvPr id="261" name="Google Shape;261;g2d06a1299a4_0_156"/>
              <p:cNvSpPr txBox="1"/>
              <p:nvPr/>
            </p:nvSpPr>
            <p:spPr>
              <a:xfrm>
                <a:off x="10131150" y="1991600"/>
                <a:ext cx="4242900" cy="543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1899">
                    <a:solidFill>
                      <a:srgbClr val="F2B82C"/>
                    </a:solidFill>
                    <a:latin typeface="Montserrat"/>
                    <a:ea typeface="Montserrat"/>
                    <a:cs typeface="Montserrat"/>
                    <a:sym typeface="Montserrat"/>
                  </a:rPr>
                  <a:t>Average Cancellation %</a:t>
                </a:r>
                <a:endParaRPr sz="900"/>
              </a:p>
            </p:txBody>
          </p:sp>
          <p:sp>
            <p:nvSpPr>
              <p:cNvPr id="262" name="Google Shape;262;g2d06a1299a4_0_156"/>
              <p:cNvSpPr txBox="1"/>
              <p:nvPr/>
            </p:nvSpPr>
            <p:spPr>
              <a:xfrm>
                <a:off x="25200" y="3907375"/>
                <a:ext cx="2856600" cy="369300"/>
              </a:xfrm>
              <a:prstGeom prst="rect">
                <a:avLst/>
              </a:prstGeom>
              <a:noFill/>
              <a:ln>
                <a:noFill/>
              </a:ln>
            </p:spPr>
            <p:txBody>
              <a:bodyPr anchorCtr="0" anchor="ctr" bIns="0" lIns="0" spcFirstLastPara="1" rIns="0" wrap="square" tIns="0">
                <a:noAutofit/>
              </a:bodyPr>
              <a:lstStyle/>
              <a:p>
                <a:pPr indent="-380936" lvl="0" marL="457200" marR="0" rtl="0" algn="ctr">
                  <a:lnSpc>
                    <a:spcPct val="198040"/>
                  </a:lnSpc>
                  <a:spcBef>
                    <a:spcPts val="0"/>
                  </a:spcBef>
                  <a:spcAft>
                    <a:spcPts val="0"/>
                  </a:spcAft>
                  <a:buClr>
                    <a:srgbClr val="F2B82C"/>
                  </a:buClr>
                  <a:buSzPts val="2399"/>
                  <a:buFont typeface="Montserrat"/>
                  <a:buChar char="★"/>
                </a:pPr>
                <a:r>
                  <a:rPr b="1" lang="en-US" sz="2399">
                    <a:solidFill>
                      <a:srgbClr val="F2B82C"/>
                    </a:solidFill>
                    <a:latin typeface="Montserrat"/>
                    <a:ea typeface="Montserrat"/>
                    <a:cs typeface="Montserrat"/>
                    <a:sym typeface="Montserrat"/>
                  </a:rPr>
                  <a:t>March to April</a:t>
                </a:r>
                <a:endParaRPr/>
              </a:p>
            </p:txBody>
          </p:sp>
          <p:pic>
            <p:nvPicPr>
              <p:cNvPr id="263" name="Google Shape;263;g2d06a1299a4_0_156"/>
              <p:cNvPicPr preferRelativeResize="0"/>
              <p:nvPr/>
            </p:nvPicPr>
            <p:blipFill>
              <a:blip r:embed="rId5">
                <a:alphaModFix/>
              </a:blip>
              <a:stretch>
                <a:fillRect/>
              </a:stretch>
            </p:blipFill>
            <p:spPr>
              <a:xfrm>
                <a:off x="3734675" y="2535417"/>
                <a:ext cx="9970624" cy="5597170"/>
              </a:xfrm>
              <a:prstGeom prst="rect">
                <a:avLst/>
              </a:prstGeom>
              <a:noFill/>
              <a:ln>
                <a:noFill/>
              </a:ln>
            </p:spPr>
          </p:pic>
          <p:sp>
            <p:nvSpPr>
              <p:cNvPr id="264" name="Google Shape;264;g2d06a1299a4_0_156"/>
              <p:cNvSpPr/>
              <p:nvPr/>
            </p:nvSpPr>
            <p:spPr>
              <a:xfrm>
                <a:off x="-1480125" y="3907363"/>
                <a:ext cx="544200" cy="369300"/>
              </a:xfrm>
              <a:prstGeom prst="wave">
                <a:avLst>
                  <a:gd fmla="val 12500" name="adj1"/>
                  <a:gd fmla="val 0" name="adj2"/>
                </a:avLst>
              </a:prstGeom>
              <a:solidFill>
                <a:srgbClr val="F2B82C"/>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265" name="Google Shape;265;g2d06a1299a4_0_156"/>
            <p:cNvSpPr txBox="1"/>
            <p:nvPr/>
          </p:nvSpPr>
          <p:spPr>
            <a:xfrm>
              <a:off x="8611800" y="8704075"/>
              <a:ext cx="1064400" cy="486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1899">
                  <a:solidFill>
                    <a:srgbClr val="F2B82C"/>
                  </a:solidFill>
                  <a:latin typeface="Montserrat"/>
                  <a:ea typeface="Montserrat"/>
                  <a:cs typeface="Montserrat"/>
                  <a:sym typeface="Montserrat"/>
                </a:rPr>
                <a:t>Day</a:t>
              </a:r>
              <a:endParaRPr sz="900"/>
            </a:p>
          </p:txBody>
        </p:sp>
        <p:sp>
          <p:nvSpPr>
            <p:cNvPr id="266" name="Google Shape;266;g2d06a1299a4_0_156"/>
            <p:cNvSpPr txBox="1"/>
            <p:nvPr/>
          </p:nvSpPr>
          <p:spPr>
            <a:xfrm>
              <a:off x="2811550" y="5823325"/>
              <a:ext cx="1064400" cy="486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1899">
                  <a:solidFill>
                    <a:srgbClr val="F2B82C"/>
                  </a:solidFill>
                  <a:latin typeface="Montserrat"/>
                  <a:ea typeface="Montserrat"/>
                  <a:cs typeface="Montserrat"/>
                  <a:sym typeface="Montserrat"/>
                </a:rPr>
                <a:t>Month</a:t>
              </a:r>
              <a:endParaRPr sz="900"/>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270" name="Shape 270"/>
        <p:cNvGrpSpPr/>
        <p:nvPr/>
      </p:nvGrpSpPr>
      <p:grpSpPr>
        <a:xfrm>
          <a:off x="0" y="0"/>
          <a:ext cx="0" cy="0"/>
          <a:chOff x="0" y="0"/>
          <a:chExt cx="0" cy="0"/>
        </a:xfrm>
      </p:grpSpPr>
      <p:sp>
        <p:nvSpPr>
          <p:cNvPr id="271" name="Google Shape;271;g2d06a1299a4_0_131"/>
          <p:cNvSpPr/>
          <p:nvPr/>
        </p:nvSpPr>
        <p:spPr>
          <a:xfrm rot="-2408129">
            <a:off x="10244463" y="-2311573"/>
            <a:ext cx="14810845" cy="6701907"/>
          </a:xfrm>
          <a:custGeom>
            <a:rect b="b" l="l" r="r" t="t"/>
            <a:pathLst>
              <a:path extrusionOk="0" h="6697722" w="14801597">
                <a:moveTo>
                  <a:pt x="0" y="0"/>
                </a:moveTo>
                <a:lnTo>
                  <a:pt x="14801597" y="0"/>
                </a:lnTo>
                <a:lnTo>
                  <a:pt x="14801597" y="6697722"/>
                </a:lnTo>
                <a:lnTo>
                  <a:pt x="0" y="6697722"/>
                </a:lnTo>
                <a:lnTo>
                  <a:pt x="0" y="0"/>
                </a:lnTo>
                <a:close/>
              </a:path>
            </a:pathLst>
          </a:custGeom>
          <a:blipFill rotWithShape="1">
            <a:blip r:embed="rId3">
              <a:alphaModFix amt="3000"/>
            </a:blip>
            <a:stretch>
              <a:fillRect b="0" l="0" r="0" t="0"/>
            </a:stretch>
          </a:blipFill>
          <a:ln>
            <a:noFill/>
          </a:ln>
        </p:spPr>
      </p:sp>
      <p:sp>
        <p:nvSpPr>
          <p:cNvPr id="272" name="Google Shape;272;g2d06a1299a4_0_131"/>
          <p:cNvSpPr txBox="1"/>
          <p:nvPr/>
        </p:nvSpPr>
        <p:spPr>
          <a:xfrm>
            <a:off x="201525" y="148100"/>
            <a:ext cx="851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lt1"/>
              </a:solidFill>
              <a:latin typeface="Calibri"/>
              <a:ea typeface="Calibri"/>
              <a:cs typeface="Calibri"/>
              <a:sym typeface="Calibri"/>
            </a:endParaRPr>
          </a:p>
        </p:txBody>
      </p:sp>
      <p:grpSp>
        <p:nvGrpSpPr>
          <p:cNvPr id="273" name="Google Shape;273;g2d06a1299a4_0_131"/>
          <p:cNvGrpSpPr/>
          <p:nvPr/>
        </p:nvGrpSpPr>
        <p:grpSpPr>
          <a:xfrm>
            <a:off x="818639" y="2103913"/>
            <a:ext cx="16811362" cy="7480612"/>
            <a:chOff x="818639" y="1646713"/>
            <a:chExt cx="16811362" cy="7480612"/>
          </a:xfrm>
        </p:grpSpPr>
        <p:sp>
          <p:nvSpPr>
            <p:cNvPr id="274" name="Google Shape;274;g2d06a1299a4_0_131"/>
            <p:cNvSpPr/>
            <p:nvPr/>
          </p:nvSpPr>
          <p:spPr>
            <a:xfrm rot="10800000">
              <a:off x="11847825" y="5896400"/>
              <a:ext cx="449400" cy="239400"/>
            </a:xfrm>
            <a:prstGeom prst="triangle">
              <a:avLst>
                <a:gd fmla="val 50000"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5" name="Google Shape;275;g2d06a1299a4_0_131"/>
            <p:cNvSpPr/>
            <p:nvPr/>
          </p:nvSpPr>
          <p:spPr>
            <a:xfrm rot="10800000">
              <a:off x="6008975" y="5896400"/>
              <a:ext cx="449400" cy="239400"/>
            </a:xfrm>
            <a:prstGeom prst="triangle">
              <a:avLst>
                <a:gd fmla="val 50000"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6" name="Google Shape;276;g2d06a1299a4_0_131"/>
            <p:cNvSpPr/>
            <p:nvPr/>
          </p:nvSpPr>
          <p:spPr>
            <a:xfrm>
              <a:off x="8924900" y="5023800"/>
              <a:ext cx="449400" cy="239400"/>
            </a:xfrm>
            <a:prstGeom prst="triangle">
              <a:avLst>
                <a:gd fmla="val 50000" name="adj"/>
              </a:avLst>
            </a:prstGeom>
            <a:solidFill>
              <a:srgbClr val="D6A52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7" name="Google Shape;277;g2d06a1299a4_0_131"/>
            <p:cNvSpPr/>
            <p:nvPr/>
          </p:nvSpPr>
          <p:spPr>
            <a:xfrm>
              <a:off x="14776350" y="5023800"/>
              <a:ext cx="449400" cy="239400"/>
            </a:xfrm>
            <a:prstGeom prst="triangle">
              <a:avLst>
                <a:gd fmla="val 50000" name="adj"/>
              </a:avLst>
            </a:prstGeom>
            <a:solidFill>
              <a:srgbClr val="D6A52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8" name="Google Shape;278;g2d06a1299a4_0_131"/>
            <p:cNvSpPr/>
            <p:nvPr/>
          </p:nvSpPr>
          <p:spPr>
            <a:xfrm>
              <a:off x="3102575" y="5023800"/>
              <a:ext cx="449400" cy="239400"/>
            </a:xfrm>
            <a:prstGeom prst="triangle">
              <a:avLst>
                <a:gd fmla="val 50000" name="adj"/>
              </a:avLst>
            </a:prstGeom>
            <a:solidFill>
              <a:srgbClr val="D6A52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79" name="Google Shape;279;g2d06a1299a4_0_131"/>
            <p:cNvPicPr preferRelativeResize="0"/>
            <p:nvPr/>
          </p:nvPicPr>
          <p:blipFill rotWithShape="1">
            <a:blip r:embed="rId4">
              <a:alphaModFix/>
            </a:blip>
            <a:srcRect b="79843" l="0" r="0" t="0"/>
            <a:stretch/>
          </p:blipFill>
          <p:spPr>
            <a:xfrm>
              <a:off x="818639" y="2016012"/>
              <a:ext cx="5017261" cy="2672502"/>
            </a:xfrm>
            <a:prstGeom prst="rect">
              <a:avLst/>
            </a:prstGeom>
            <a:noFill/>
            <a:ln>
              <a:noFill/>
            </a:ln>
          </p:spPr>
        </p:pic>
        <p:pic>
          <p:nvPicPr>
            <p:cNvPr id="280" name="Google Shape;280;g2d06a1299a4_0_131"/>
            <p:cNvPicPr preferRelativeResize="0"/>
            <p:nvPr/>
          </p:nvPicPr>
          <p:blipFill rotWithShape="1">
            <a:blip r:embed="rId4">
              <a:alphaModFix/>
            </a:blip>
            <a:srcRect b="60003" l="0" r="0" t="19910"/>
            <a:stretch/>
          </p:blipFill>
          <p:spPr>
            <a:xfrm>
              <a:off x="3534688" y="6459825"/>
              <a:ext cx="5025457" cy="2667500"/>
            </a:xfrm>
            <a:prstGeom prst="rect">
              <a:avLst/>
            </a:prstGeom>
            <a:noFill/>
            <a:ln>
              <a:noFill/>
            </a:ln>
          </p:spPr>
        </p:pic>
        <p:pic>
          <p:nvPicPr>
            <p:cNvPr id="281" name="Google Shape;281;g2d06a1299a4_0_131"/>
            <p:cNvPicPr preferRelativeResize="0"/>
            <p:nvPr/>
          </p:nvPicPr>
          <p:blipFill rotWithShape="1">
            <a:blip r:embed="rId4">
              <a:alphaModFix/>
            </a:blip>
            <a:srcRect b="39956" l="0" r="0" t="39918"/>
            <a:stretch/>
          </p:blipFill>
          <p:spPr>
            <a:xfrm>
              <a:off x="6631263" y="2016013"/>
              <a:ext cx="5025451" cy="2672507"/>
            </a:xfrm>
            <a:prstGeom prst="rect">
              <a:avLst/>
            </a:prstGeom>
            <a:noFill/>
            <a:ln>
              <a:noFill/>
            </a:ln>
          </p:spPr>
        </p:pic>
        <p:pic>
          <p:nvPicPr>
            <p:cNvPr id="282" name="Google Shape;282;g2d06a1299a4_0_131"/>
            <p:cNvPicPr preferRelativeResize="0"/>
            <p:nvPr/>
          </p:nvPicPr>
          <p:blipFill rotWithShape="1">
            <a:blip r:embed="rId4">
              <a:alphaModFix/>
            </a:blip>
            <a:srcRect b="19991" l="0" r="0" t="59884"/>
            <a:stretch/>
          </p:blipFill>
          <p:spPr>
            <a:xfrm>
              <a:off x="9811513" y="6459825"/>
              <a:ext cx="5016031" cy="2667500"/>
            </a:xfrm>
            <a:prstGeom prst="rect">
              <a:avLst/>
            </a:prstGeom>
            <a:noFill/>
            <a:ln>
              <a:noFill/>
            </a:ln>
          </p:spPr>
        </p:pic>
        <p:pic>
          <p:nvPicPr>
            <p:cNvPr id="283" name="Google Shape;283;g2d06a1299a4_0_131"/>
            <p:cNvPicPr preferRelativeResize="0"/>
            <p:nvPr/>
          </p:nvPicPr>
          <p:blipFill rotWithShape="1">
            <a:blip r:embed="rId4">
              <a:alphaModFix/>
            </a:blip>
            <a:srcRect b="0" l="0" r="0" t="79876"/>
            <a:stretch/>
          </p:blipFill>
          <p:spPr>
            <a:xfrm>
              <a:off x="12452100" y="2016012"/>
              <a:ext cx="5025451" cy="2672502"/>
            </a:xfrm>
            <a:prstGeom prst="rect">
              <a:avLst/>
            </a:prstGeom>
            <a:noFill/>
            <a:ln>
              <a:noFill/>
            </a:ln>
          </p:spPr>
        </p:pic>
        <p:sp>
          <p:nvSpPr>
            <p:cNvPr id="284" name="Google Shape;284;g2d06a1299a4_0_131"/>
            <p:cNvSpPr/>
            <p:nvPr/>
          </p:nvSpPr>
          <p:spPr>
            <a:xfrm>
              <a:off x="1847825" y="5235625"/>
              <a:ext cx="2958900" cy="677100"/>
            </a:xfrm>
            <a:prstGeom prst="chevron">
              <a:avLst>
                <a:gd fmla="val 50000" name="adj"/>
              </a:avLst>
            </a:prstGeom>
            <a:solidFill>
              <a:srgbClr val="D6A52C"/>
            </a:solidFill>
            <a:ln cap="flat" cmpd="sng" w="9525">
              <a:solidFill>
                <a:srgbClr val="D6A5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4000">
                  <a:solidFill>
                    <a:schemeClr val="lt1"/>
                  </a:solidFill>
                  <a:latin typeface="Calibri"/>
                  <a:ea typeface="Calibri"/>
                  <a:cs typeface="Calibri"/>
                  <a:sym typeface="Calibri"/>
                </a:rPr>
                <a:t>2018</a:t>
              </a:r>
              <a:endParaRPr b="1" i="1" sz="4000">
                <a:solidFill>
                  <a:schemeClr val="lt1"/>
                </a:solidFill>
                <a:latin typeface="Calibri"/>
                <a:ea typeface="Calibri"/>
                <a:cs typeface="Calibri"/>
                <a:sym typeface="Calibri"/>
              </a:endParaRPr>
            </a:p>
          </p:txBody>
        </p:sp>
        <p:sp>
          <p:nvSpPr>
            <p:cNvPr id="285" name="Google Shape;285;g2d06a1299a4_0_131"/>
            <p:cNvSpPr/>
            <p:nvPr/>
          </p:nvSpPr>
          <p:spPr>
            <a:xfrm>
              <a:off x="4754225" y="5235625"/>
              <a:ext cx="2958900" cy="677100"/>
            </a:xfrm>
            <a:prstGeom prst="chevron">
              <a:avLst>
                <a:gd fmla="val 50000" name="adj"/>
              </a:avLst>
            </a:prstGeom>
            <a:solidFill>
              <a:srgbClr val="E69138"/>
            </a:solidFill>
            <a:ln cap="flat" cmpd="sng" w="9525">
              <a:solidFill>
                <a:srgbClr val="D6A5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4000">
                  <a:solidFill>
                    <a:schemeClr val="lt1"/>
                  </a:solidFill>
                  <a:latin typeface="Calibri"/>
                  <a:ea typeface="Calibri"/>
                  <a:cs typeface="Calibri"/>
                  <a:sym typeface="Calibri"/>
                </a:rPr>
                <a:t>2019</a:t>
              </a:r>
              <a:endParaRPr b="1" i="1" sz="4000">
                <a:solidFill>
                  <a:schemeClr val="lt1"/>
                </a:solidFill>
                <a:latin typeface="Calibri"/>
                <a:ea typeface="Calibri"/>
                <a:cs typeface="Calibri"/>
                <a:sym typeface="Calibri"/>
              </a:endParaRPr>
            </a:p>
          </p:txBody>
        </p:sp>
        <p:sp>
          <p:nvSpPr>
            <p:cNvPr id="286" name="Google Shape;286;g2d06a1299a4_0_131"/>
            <p:cNvSpPr/>
            <p:nvPr/>
          </p:nvSpPr>
          <p:spPr>
            <a:xfrm>
              <a:off x="7664550" y="5235625"/>
              <a:ext cx="2958900" cy="677100"/>
            </a:xfrm>
            <a:prstGeom prst="chevron">
              <a:avLst>
                <a:gd fmla="val 50000" name="adj"/>
              </a:avLst>
            </a:prstGeom>
            <a:solidFill>
              <a:srgbClr val="D6A52C"/>
            </a:solidFill>
            <a:ln cap="flat" cmpd="sng" w="9525">
              <a:solidFill>
                <a:srgbClr val="D6A5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4000">
                  <a:solidFill>
                    <a:schemeClr val="lt1"/>
                  </a:solidFill>
                  <a:latin typeface="Calibri"/>
                  <a:ea typeface="Calibri"/>
                  <a:cs typeface="Calibri"/>
                  <a:sym typeface="Calibri"/>
                </a:rPr>
                <a:t>2020</a:t>
              </a:r>
              <a:endParaRPr b="1" i="1" sz="4000">
                <a:solidFill>
                  <a:schemeClr val="lt1"/>
                </a:solidFill>
                <a:latin typeface="Calibri"/>
                <a:ea typeface="Calibri"/>
                <a:cs typeface="Calibri"/>
                <a:sym typeface="Calibri"/>
              </a:endParaRPr>
            </a:p>
          </p:txBody>
        </p:sp>
        <p:sp>
          <p:nvSpPr>
            <p:cNvPr id="287" name="Google Shape;287;g2d06a1299a4_0_131"/>
            <p:cNvSpPr/>
            <p:nvPr/>
          </p:nvSpPr>
          <p:spPr>
            <a:xfrm>
              <a:off x="10586075" y="5235625"/>
              <a:ext cx="2958900" cy="677100"/>
            </a:xfrm>
            <a:prstGeom prst="chevron">
              <a:avLst>
                <a:gd fmla="val 50000" name="adj"/>
              </a:avLst>
            </a:prstGeom>
            <a:solidFill>
              <a:srgbClr val="E69138"/>
            </a:solidFill>
            <a:ln cap="flat" cmpd="sng" w="9525">
              <a:solidFill>
                <a:srgbClr val="D6A5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4000">
                  <a:solidFill>
                    <a:schemeClr val="lt1"/>
                  </a:solidFill>
                  <a:latin typeface="Calibri"/>
                  <a:ea typeface="Calibri"/>
                  <a:cs typeface="Calibri"/>
                  <a:sym typeface="Calibri"/>
                </a:rPr>
                <a:t>2021</a:t>
              </a:r>
              <a:endParaRPr b="1" i="1" sz="4000">
                <a:solidFill>
                  <a:schemeClr val="lt1"/>
                </a:solidFill>
                <a:latin typeface="Calibri"/>
                <a:ea typeface="Calibri"/>
                <a:cs typeface="Calibri"/>
                <a:sym typeface="Calibri"/>
              </a:endParaRPr>
            </a:p>
          </p:txBody>
        </p:sp>
        <p:sp>
          <p:nvSpPr>
            <p:cNvPr id="288" name="Google Shape;288;g2d06a1299a4_0_131"/>
            <p:cNvSpPr/>
            <p:nvPr/>
          </p:nvSpPr>
          <p:spPr>
            <a:xfrm>
              <a:off x="13521600" y="5235625"/>
              <a:ext cx="2958900" cy="677100"/>
            </a:xfrm>
            <a:prstGeom prst="chevron">
              <a:avLst>
                <a:gd fmla="val 50000" name="adj"/>
              </a:avLst>
            </a:prstGeom>
            <a:solidFill>
              <a:srgbClr val="D6A52C"/>
            </a:solidFill>
            <a:ln cap="flat" cmpd="sng" w="9525">
              <a:solidFill>
                <a:srgbClr val="D6A5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4000">
                  <a:solidFill>
                    <a:schemeClr val="lt1"/>
                  </a:solidFill>
                  <a:latin typeface="Calibri"/>
                  <a:ea typeface="Calibri"/>
                  <a:cs typeface="Calibri"/>
                  <a:sym typeface="Calibri"/>
                </a:rPr>
                <a:t>2022</a:t>
              </a:r>
              <a:endParaRPr b="1" i="1" sz="4000">
                <a:solidFill>
                  <a:schemeClr val="lt1"/>
                </a:solidFill>
                <a:latin typeface="Calibri"/>
                <a:ea typeface="Calibri"/>
                <a:cs typeface="Calibri"/>
                <a:sym typeface="Calibri"/>
              </a:endParaRPr>
            </a:p>
          </p:txBody>
        </p:sp>
        <p:sp>
          <p:nvSpPr>
            <p:cNvPr id="289" name="Google Shape;289;g2d06a1299a4_0_131"/>
            <p:cNvSpPr txBox="1"/>
            <p:nvPr/>
          </p:nvSpPr>
          <p:spPr>
            <a:xfrm>
              <a:off x="7668150" y="6090525"/>
              <a:ext cx="1086000" cy="369300"/>
            </a:xfrm>
            <a:prstGeom prst="rect">
              <a:avLst/>
            </a:prstGeom>
            <a:noFill/>
            <a:ln>
              <a:noFill/>
            </a:ln>
          </p:spPr>
          <p:txBody>
            <a:bodyPr anchorCtr="0" anchor="ctr" bIns="0" lIns="0" spcFirstLastPara="1" rIns="0" wrap="square" tIns="0">
              <a:noAutofit/>
            </a:bodyPr>
            <a:lstStyle/>
            <a:p>
              <a:pPr indent="0" lvl="0" marL="0" marR="0" rtl="0" algn="ctr">
                <a:lnSpc>
                  <a:spcPct val="198040"/>
                </a:lnSpc>
                <a:spcBef>
                  <a:spcPts val="0"/>
                </a:spcBef>
                <a:spcAft>
                  <a:spcPts val="0"/>
                </a:spcAft>
                <a:buNone/>
              </a:pPr>
              <a:r>
                <a:rPr b="1" lang="en-US" sz="2399">
                  <a:solidFill>
                    <a:srgbClr val="F2B82C"/>
                  </a:solidFill>
                  <a:latin typeface="Montserrat"/>
                  <a:ea typeface="Montserrat"/>
                  <a:cs typeface="Montserrat"/>
                  <a:sym typeface="Montserrat"/>
                </a:rPr>
                <a:t>12</a:t>
              </a:r>
              <a:r>
                <a:rPr b="1" lang="en-US" sz="2399" u="none" cap="none" strike="noStrike">
                  <a:solidFill>
                    <a:srgbClr val="F2B82C"/>
                  </a:solidFill>
                  <a:latin typeface="Montserrat"/>
                  <a:ea typeface="Montserrat"/>
                  <a:cs typeface="Montserrat"/>
                  <a:sym typeface="Montserrat"/>
                </a:rPr>
                <a:t> %</a:t>
              </a:r>
              <a:endParaRPr b="1"/>
            </a:p>
          </p:txBody>
        </p:sp>
        <p:sp>
          <p:nvSpPr>
            <p:cNvPr id="290" name="Google Shape;290;g2d06a1299a4_0_131"/>
            <p:cNvSpPr txBox="1"/>
            <p:nvPr/>
          </p:nvSpPr>
          <p:spPr>
            <a:xfrm>
              <a:off x="10685625" y="1646725"/>
              <a:ext cx="1086000" cy="369300"/>
            </a:xfrm>
            <a:prstGeom prst="rect">
              <a:avLst/>
            </a:prstGeom>
            <a:noFill/>
            <a:ln>
              <a:noFill/>
            </a:ln>
          </p:spPr>
          <p:txBody>
            <a:bodyPr anchorCtr="0" anchor="ctr" bIns="0" lIns="0" spcFirstLastPara="1" rIns="0" wrap="square" tIns="0">
              <a:noAutofit/>
            </a:bodyPr>
            <a:lstStyle/>
            <a:p>
              <a:pPr indent="0" lvl="0" marL="0" marR="0" rtl="0" algn="ctr">
                <a:lnSpc>
                  <a:spcPct val="198040"/>
                </a:lnSpc>
                <a:spcBef>
                  <a:spcPts val="0"/>
                </a:spcBef>
                <a:spcAft>
                  <a:spcPts val="0"/>
                </a:spcAft>
                <a:buNone/>
              </a:pPr>
              <a:r>
                <a:rPr b="1" lang="en-US" sz="2399">
                  <a:solidFill>
                    <a:srgbClr val="F2B82C"/>
                  </a:solidFill>
                  <a:latin typeface="Montserrat"/>
                  <a:ea typeface="Montserrat"/>
                  <a:cs typeface="Montserrat"/>
                  <a:sym typeface="Montserrat"/>
                </a:rPr>
                <a:t>50</a:t>
              </a:r>
              <a:r>
                <a:rPr b="1" lang="en-US" sz="2399" u="none" cap="none" strike="noStrike">
                  <a:solidFill>
                    <a:srgbClr val="F2B82C"/>
                  </a:solidFill>
                  <a:latin typeface="Montserrat"/>
                  <a:ea typeface="Montserrat"/>
                  <a:cs typeface="Montserrat"/>
                  <a:sym typeface="Montserrat"/>
                </a:rPr>
                <a:t> %</a:t>
              </a:r>
              <a:endParaRPr b="1"/>
            </a:p>
          </p:txBody>
        </p:sp>
        <p:sp>
          <p:nvSpPr>
            <p:cNvPr id="291" name="Google Shape;291;g2d06a1299a4_0_131"/>
            <p:cNvSpPr txBox="1"/>
            <p:nvPr/>
          </p:nvSpPr>
          <p:spPr>
            <a:xfrm>
              <a:off x="16544000" y="1646725"/>
              <a:ext cx="1086000" cy="369300"/>
            </a:xfrm>
            <a:prstGeom prst="rect">
              <a:avLst/>
            </a:prstGeom>
            <a:noFill/>
            <a:ln>
              <a:noFill/>
            </a:ln>
          </p:spPr>
          <p:txBody>
            <a:bodyPr anchorCtr="0" anchor="ctr" bIns="0" lIns="0" spcFirstLastPara="1" rIns="0" wrap="square" tIns="0">
              <a:noAutofit/>
            </a:bodyPr>
            <a:lstStyle/>
            <a:p>
              <a:pPr indent="0" lvl="0" marL="0" marR="0" rtl="0" algn="ctr">
                <a:lnSpc>
                  <a:spcPct val="198040"/>
                </a:lnSpc>
                <a:spcBef>
                  <a:spcPts val="0"/>
                </a:spcBef>
                <a:spcAft>
                  <a:spcPts val="0"/>
                </a:spcAft>
                <a:buNone/>
              </a:pPr>
              <a:r>
                <a:rPr b="1" lang="en-US" sz="2399">
                  <a:solidFill>
                    <a:srgbClr val="F2B82C"/>
                  </a:solidFill>
                  <a:latin typeface="Montserrat"/>
                  <a:ea typeface="Montserrat"/>
                  <a:cs typeface="Montserrat"/>
                  <a:sym typeface="Montserrat"/>
                </a:rPr>
                <a:t>25</a:t>
              </a:r>
              <a:r>
                <a:rPr b="1" lang="en-US" sz="2399" u="none" cap="none" strike="noStrike">
                  <a:solidFill>
                    <a:srgbClr val="F2B82C"/>
                  </a:solidFill>
                  <a:latin typeface="Montserrat"/>
                  <a:ea typeface="Montserrat"/>
                  <a:cs typeface="Montserrat"/>
                  <a:sym typeface="Montserrat"/>
                </a:rPr>
                <a:t> %</a:t>
              </a:r>
              <a:endParaRPr b="1"/>
            </a:p>
          </p:txBody>
        </p:sp>
        <p:sp>
          <p:nvSpPr>
            <p:cNvPr id="292" name="Google Shape;292;g2d06a1299a4_0_131"/>
            <p:cNvSpPr txBox="1"/>
            <p:nvPr/>
          </p:nvSpPr>
          <p:spPr>
            <a:xfrm>
              <a:off x="4922975" y="1646713"/>
              <a:ext cx="1086000" cy="369300"/>
            </a:xfrm>
            <a:prstGeom prst="rect">
              <a:avLst/>
            </a:prstGeom>
            <a:noFill/>
            <a:ln>
              <a:noFill/>
            </a:ln>
          </p:spPr>
          <p:txBody>
            <a:bodyPr anchorCtr="0" anchor="ctr" bIns="0" lIns="0" spcFirstLastPara="1" rIns="0" wrap="square" tIns="0">
              <a:noAutofit/>
            </a:bodyPr>
            <a:lstStyle/>
            <a:p>
              <a:pPr indent="0" lvl="0" marL="0" marR="0" rtl="0" algn="ctr">
                <a:lnSpc>
                  <a:spcPct val="198040"/>
                </a:lnSpc>
                <a:spcBef>
                  <a:spcPts val="0"/>
                </a:spcBef>
                <a:spcAft>
                  <a:spcPts val="0"/>
                </a:spcAft>
                <a:buNone/>
              </a:pPr>
              <a:r>
                <a:rPr b="1" lang="en-US" sz="2399">
                  <a:solidFill>
                    <a:srgbClr val="F2B82C"/>
                  </a:solidFill>
                  <a:latin typeface="Montserrat"/>
                  <a:ea typeface="Montserrat"/>
                  <a:cs typeface="Montserrat"/>
                  <a:sym typeface="Montserrat"/>
                </a:rPr>
                <a:t>18</a:t>
              </a:r>
              <a:r>
                <a:rPr b="1" lang="en-US" sz="2399" u="none" cap="none" strike="noStrike">
                  <a:solidFill>
                    <a:srgbClr val="F2B82C"/>
                  </a:solidFill>
                  <a:latin typeface="Montserrat"/>
                  <a:ea typeface="Montserrat"/>
                  <a:cs typeface="Montserrat"/>
                  <a:sym typeface="Montserrat"/>
                </a:rPr>
                <a:t> %</a:t>
              </a:r>
              <a:endParaRPr b="1"/>
            </a:p>
          </p:txBody>
        </p:sp>
        <p:sp>
          <p:nvSpPr>
            <p:cNvPr id="293" name="Google Shape;293;g2d06a1299a4_0_131"/>
            <p:cNvSpPr txBox="1"/>
            <p:nvPr/>
          </p:nvSpPr>
          <p:spPr>
            <a:xfrm>
              <a:off x="13893475" y="6090525"/>
              <a:ext cx="1086000" cy="369300"/>
            </a:xfrm>
            <a:prstGeom prst="rect">
              <a:avLst/>
            </a:prstGeom>
            <a:noFill/>
            <a:ln>
              <a:noFill/>
            </a:ln>
          </p:spPr>
          <p:txBody>
            <a:bodyPr anchorCtr="0" anchor="ctr" bIns="0" lIns="0" spcFirstLastPara="1" rIns="0" wrap="square" tIns="0">
              <a:noAutofit/>
            </a:bodyPr>
            <a:lstStyle/>
            <a:p>
              <a:pPr indent="0" lvl="0" marL="0" marR="0" rtl="0" algn="ctr">
                <a:lnSpc>
                  <a:spcPct val="198040"/>
                </a:lnSpc>
                <a:spcBef>
                  <a:spcPts val="0"/>
                </a:spcBef>
                <a:spcAft>
                  <a:spcPts val="0"/>
                </a:spcAft>
                <a:buNone/>
              </a:pPr>
              <a:r>
                <a:rPr b="1" lang="en-US" sz="2399">
                  <a:solidFill>
                    <a:srgbClr val="F2B82C"/>
                  </a:solidFill>
                  <a:latin typeface="Montserrat"/>
                  <a:ea typeface="Montserrat"/>
                  <a:cs typeface="Montserrat"/>
                  <a:sym typeface="Montserrat"/>
                </a:rPr>
                <a:t>25</a:t>
              </a:r>
              <a:r>
                <a:rPr b="1" lang="en-US" sz="2399" u="none" cap="none" strike="noStrike">
                  <a:solidFill>
                    <a:srgbClr val="F2B82C"/>
                  </a:solidFill>
                  <a:latin typeface="Montserrat"/>
                  <a:ea typeface="Montserrat"/>
                  <a:cs typeface="Montserrat"/>
                  <a:sym typeface="Montserrat"/>
                </a:rPr>
                <a:t> %</a:t>
              </a:r>
              <a:endParaRPr b="1"/>
            </a:p>
          </p:txBody>
        </p:sp>
      </p:grpSp>
      <p:sp>
        <p:nvSpPr>
          <p:cNvPr id="294" name="Google Shape;294;g2d06a1299a4_0_131"/>
          <p:cNvSpPr txBox="1"/>
          <p:nvPr/>
        </p:nvSpPr>
        <p:spPr>
          <a:xfrm>
            <a:off x="748125" y="731775"/>
            <a:ext cx="17004000" cy="846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rPr b="1" lang="en-US" sz="5500">
                <a:solidFill>
                  <a:srgbClr val="F2B82C"/>
                </a:solidFill>
                <a:latin typeface="Montserrat"/>
                <a:ea typeface="Montserrat"/>
                <a:cs typeface="Montserrat"/>
                <a:sym typeface="Montserrat"/>
              </a:rPr>
              <a:t>Average Daily Cancellation rates for Each Year</a:t>
            </a:r>
            <a:endParaRPr b="1" sz="5300">
              <a:solidFill>
                <a:srgbClr val="F2B82C"/>
              </a:solidFill>
              <a:latin typeface="Montserrat"/>
              <a:ea typeface="Montserrat"/>
              <a:cs typeface="Montserrat"/>
              <a:sym typeface="Montserrat"/>
            </a:endParaRPr>
          </a:p>
        </p:txBody>
      </p:sp>
      <p:pic>
        <p:nvPicPr>
          <p:cNvPr id="295" name="Google Shape;295;g2d06a1299a4_0_131"/>
          <p:cNvPicPr preferRelativeResize="0"/>
          <p:nvPr/>
        </p:nvPicPr>
        <p:blipFill>
          <a:blip r:embed="rId5">
            <a:alphaModFix/>
          </a:blip>
          <a:stretch>
            <a:fillRect/>
          </a:stretch>
        </p:blipFill>
        <p:spPr>
          <a:xfrm>
            <a:off x="8247025" y="2698475"/>
            <a:ext cx="736450" cy="503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299" name="Shape 299"/>
        <p:cNvGrpSpPr/>
        <p:nvPr/>
      </p:nvGrpSpPr>
      <p:grpSpPr>
        <a:xfrm>
          <a:off x="0" y="0"/>
          <a:ext cx="0" cy="0"/>
          <a:chOff x="0" y="0"/>
          <a:chExt cx="0" cy="0"/>
        </a:xfrm>
      </p:grpSpPr>
      <p:sp>
        <p:nvSpPr>
          <p:cNvPr id="300" name="Google Shape;300;g2d06a1299a4_0_108"/>
          <p:cNvSpPr/>
          <p:nvPr/>
        </p:nvSpPr>
        <p:spPr>
          <a:xfrm>
            <a:off x="9049872" y="6536608"/>
            <a:ext cx="1461937" cy="1441835"/>
          </a:xfrm>
          <a:custGeom>
            <a:rect b="b" l="l" r="r" t="t"/>
            <a:pathLst>
              <a:path extrusionOk="0" h="1441835" w="1461937">
                <a:moveTo>
                  <a:pt x="0" y="0"/>
                </a:moveTo>
                <a:lnTo>
                  <a:pt x="1461937" y="0"/>
                </a:lnTo>
                <a:lnTo>
                  <a:pt x="1461937" y="1441835"/>
                </a:lnTo>
                <a:lnTo>
                  <a:pt x="0" y="1441835"/>
                </a:lnTo>
                <a:lnTo>
                  <a:pt x="0" y="0"/>
                </a:lnTo>
                <a:close/>
              </a:path>
            </a:pathLst>
          </a:custGeom>
          <a:blipFill rotWithShape="1">
            <a:blip r:embed="rId3">
              <a:alphaModFix/>
            </a:blip>
            <a:stretch>
              <a:fillRect b="0" l="0" r="0" t="0"/>
            </a:stretch>
          </a:blipFill>
          <a:ln>
            <a:noFill/>
          </a:ln>
        </p:spPr>
      </p:sp>
      <p:sp>
        <p:nvSpPr>
          <p:cNvPr id="301" name="Google Shape;301;g2d06a1299a4_0_108"/>
          <p:cNvSpPr txBox="1"/>
          <p:nvPr/>
        </p:nvSpPr>
        <p:spPr>
          <a:xfrm>
            <a:off x="9049875" y="1586850"/>
            <a:ext cx="8902200" cy="2400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797">
                <a:solidFill>
                  <a:srgbClr val="F2B82C"/>
                </a:solidFill>
                <a:latin typeface="Montserrat"/>
                <a:ea typeface="Montserrat"/>
                <a:cs typeface="Montserrat"/>
                <a:sym typeface="Montserrat"/>
              </a:rPr>
              <a:t>ML</a:t>
            </a:r>
            <a:endParaRPr b="1" sz="7797">
              <a:solidFill>
                <a:srgbClr val="F2B82C"/>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lang="en-US" sz="7797">
                <a:solidFill>
                  <a:srgbClr val="F2B82C"/>
                </a:solidFill>
                <a:latin typeface="Montserrat"/>
                <a:ea typeface="Montserrat"/>
                <a:cs typeface="Montserrat"/>
                <a:sym typeface="Montserrat"/>
              </a:rPr>
              <a:t>Classification</a:t>
            </a:r>
            <a:endParaRPr/>
          </a:p>
        </p:txBody>
      </p:sp>
      <p:sp>
        <p:nvSpPr>
          <p:cNvPr id="302" name="Google Shape;302;g2d06a1299a4_0_108"/>
          <p:cNvSpPr txBox="1"/>
          <p:nvPr/>
        </p:nvSpPr>
        <p:spPr>
          <a:xfrm>
            <a:off x="9049872" y="4712894"/>
            <a:ext cx="7535700" cy="12930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Presentations are tools that can be used as lectures, speeches, reports, and more. It is mostly presented like before an audience. </a:t>
            </a:r>
            <a:endParaRPr/>
          </a:p>
        </p:txBody>
      </p:sp>
      <p:sp>
        <p:nvSpPr>
          <p:cNvPr id="303" name="Google Shape;303;g2d06a1299a4_0_108"/>
          <p:cNvSpPr txBox="1"/>
          <p:nvPr/>
        </p:nvSpPr>
        <p:spPr>
          <a:xfrm>
            <a:off x="10839189" y="7073040"/>
            <a:ext cx="5489100" cy="808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Presentations are tools that can be used as lectures, speeches,</a:t>
            </a:r>
            <a:endParaRPr/>
          </a:p>
        </p:txBody>
      </p:sp>
      <p:sp>
        <p:nvSpPr>
          <p:cNvPr id="304" name="Google Shape;304;g2d06a1299a4_0_108"/>
          <p:cNvSpPr txBox="1"/>
          <p:nvPr/>
        </p:nvSpPr>
        <p:spPr>
          <a:xfrm>
            <a:off x="10839189" y="6374683"/>
            <a:ext cx="6709800" cy="338400"/>
          </a:xfrm>
          <a:prstGeom prst="rect">
            <a:avLst/>
          </a:prstGeom>
          <a:noFill/>
          <a:ln>
            <a:noFill/>
          </a:ln>
        </p:spPr>
        <p:txBody>
          <a:bodyPr anchorCtr="0" anchor="t" bIns="0" lIns="0" spcFirstLastPara="1" rIns="0" wrap="square" tIns="0">
            <a:spAutoFit/>
          </a:bodyPr>
          <a:lstStyle/>
          <a:p>
            <a:pPr indent="0" lvl="0" marL="0" marR="0" rtl="0" algn="l">
              <a:lnSpc>
                <a:spcPct val="198044"/>
              </a:lnSpc>
              <a:spcBef>
                <a:spcPts val="0"/>
              </a:spcBef>
              <a:spcAft>
                <a:spcPts val="0"/>
              </a:spcAft>
              <a:buNone/>
            </a:pPr>
            <a:r>
              <a:rPr b="0" i="0" lang="en-US" sz="2199" u="none" cap="none" strike="noStrike">
                <a:solidFill>
                  <a:srgbClr val="F2B82C"/>
                </a:solidFill>
                <a:latin typeface="Montserrat"/>
                <a:ea typeface="Montserrat"/>
                <a:cs typeface="Montserrat"/>
                <a:sym typeface="Montserrat"/>
              </a:rPr>
              <a:t>FLIGHT AS YOU GO</a:t>
            </a:r>
            <a:endParaRPr/>
          </a:p>
        </p:txBody>
      </p:sp>
      <p:sp>
        <p:nvSpPr>
          <p:cNvPr id="305" name="Google Shape;305;g2d06a1299a4_0_108"/>
          <p:cNvSpPr/>
          <p:nvPr/>
        </p:nvSpPr>
        <p:spPr>
          <a:xfrm rot="-2408129">
            <a:off x="10227738" y="-2378423"/>
            <a:ext cx="14810845" cy="6701907"/>
          </a:xfrm>
          <a:custGeom>
            <a:rect b="b" l="l" r="r" t="t"/>
            <a:pathLst>
              <a:path extrusionOk="0" h="6697722" w="14801597">
                <a:moveTo>
                  <a:pt x="0" y="0"/>
                </a:moveTo>
                <a:lnTo>
                  <a:pt x="14801597" y="0"/>
                </a:lnTo>
                <a:lnTo>
                  <a:pt x="14801597" y="6697722"/>
                </a:lnTo>
                <a:lnTo>
                  <a:pt x="0" y="6697722"/>
                </a:lnTo>
                <a:lnTo>
                  <a:pt x="0" y="0"/>
                </a:lnTo>
                <a:close/>
              </a:path>
            </a:pathLst>
          </a:custGeom>
          <a:blipFill rotWithShape="1">
            <a:blip r:embed="rId4">
              <a:alphaModFix amt="3000"/>
            </a:blip>
            <a:stretch>
              <a:fillRect b="0" l="0" r="0" t="0"/>
            </a:stretch>
          </a:blipFill>
          <a:ln>
            <a:noFill/>
          </a:ln>
        </p:spPr>
      </p:sp>
      <p:pic>
        <p:nvPicPr>
          <p:cNvPr id="306" name="Google Shape;306;g2d06a1299a4_0_108"/>
          <p:cNvPicPr preferRelativeResize="0"/>
          <p:nvPr/>
        </p:nvPicPr>
        <p:blipFill rotWithShape="1">
          <a:blip r:embed="rId5">
            <a:alphaModFix/>
          </a:blip>
          <a:srcRect b="0" l="8983" r="8975" t="0"/>
          <a:stretch/>
        </p:blipFill>
        <p:spPr>
          <a:xfrm>
            <a:off x="1028700" y="2343973"/>
            <a:ext cx="7050146" cy="57363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310" name="Shape 310"/>
        <p:cNvGrpSpPr/>
        <p:nvPr/>
      </p:nvGrpSpPr>
      <p:grpSpPr>
        <a:xfrm>
          <a:off x="0" y="0"/>
          <a:ext cx="0" cy="0"/>
          <a:chOff x="0" y="0"/>
          <a:chExt cx="0" cy="0"/>
        </a:xfrm>
      </p:grpSpPr>
      <p:sp>
        <p:nvSpPr>
          <p:cNvPr id="311" name="Google Shape;311;g2d06a1299a4_0_189"/>
          <p:cNvSpPr txBox="1"/>
          <p:nvPr/>
        </p:nvSpPr>
        <p:spPr>
          <a:xfrm>
            <a:off x="1842698" y="1851458"/>
            <a:ext cx="8661600" cy="1200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797">
                <a:solidFill>
                  <a:srgbClr val="F2B82C"/>
                </a:solidFill>
                <a:latin typeface="Montserrat"/>
                <a:ea typeface="Montserrat"/>
                <a:cs typeface="Montserrat"/>
                <a:sym typeface="Montserrat"/>
              </a:rPr>
              <a:t>Challenges</a:t>
            </a:r>
            <a:endParaRPr/>
          </a:p>
        </p:txBody>
      </p:sp>
      <p:sp>
        <p:nvSpPr>
          <p:cNvPr id="312" name="Google Shape;312;g2d06a1299a4_0_189"/>
          <p:cNvSpPr/>
          <p:nvPr/>
        </p:nvSpPr>
        <p:spPr>
          <a:xfrm rot="-2408129">
            <a:off x="10227738" y="-2378423"/>
            <a:ext cx="14810845" cy="6701907"/>
          </a:xfrm>
          <a:custGeom>
            <a:rect b="b" l="l" r="r" t="t"/>
            <a:pathLst>
              <a:path extrusionOk="0" h="6697722" w="14801597">
                <a:moveTo>
                  <a:pt x="0" y="0"/>
                </a:moveTo>
                <a:lnTo>
                  <a:pt x="14801597" y="0"/>
                </a:lnTo>
                <a:lnTo>
                  <a:pt x="14801597" y="6697722"/>
                </a:lnTo>
                <a:lnTo>
                  <a:pt x="0" y="6697722"/>
                </a:lnTo>
                <a:lnTo>
                  <a:pt x="0" y="0"/>
                </a:lnTo>
                <a:close/>
              </a:path>
            </a:pathLst>
          </a:custGeom>
          <a:blipFill rotWithShape="1">
            <a:blip r:embed="rId3">
              <a:alphaModFix amt="3000"/>
            </a:blip>
            <a:stretch>
              <a:fillRect b="0" l="0" r="0" t="0"/>
            </a:stretch>
          </a:blipFill>
          <a:ln>
            <a:noFill/>
          </a:ln>
        </p:spPr>
      </p:sp>
      <p:sp>
        <p:nvSpPr>
          <p:cNvPr id="313" name="Google Shape;313;g2d06a1299a4_0_189"/>
          <p:cNvSpPr/>
          <p:nvPr/>
        </p:nvSpPr>
        <p:spPr>
          <a:xfrm>
            <a:off x="1452673" y="6098674"/>
            <a:ext cx="589607" cy="589607"/>
          </a:xfrm>
          <a:custGeom>
            <a:rect b="b" l="l" r="r" t="t"/>
            <a:pathLst>
              <a:path extrusionOk="0" h="589607" w="589607">
                <a:moveTo>
                  <a:pt x="0" y="0"/>
                </a:moveTo>
                <a:lnTo>
                  <a:pt x="589608" y="0"/>
                </a:lnTo>
                <a:lnTo>
                  <a:pt x="589608" y="589607"/>
                </a:lnTo>
                <a:lnTo>
                  <a:pt x="0" y="589607"/>
                </a:lnTo>
                <a:lnTo>
                  <a:pt x="0" y="0"/>
                </a:lnTo>
                <a:close/>
              </a:path>
            </a:pathLst>
          </a:custGeom>
          <a:blipFill rotWithShape="1">
            <a:blip r:embed="rId4">
              <a:alphaModFix/>
            </a:blip>
            <a:stretch>
              <a:fillRect b="0" l="0" r="0" t="0"/>
            </a:stretch>
          </a:blipFill>
          <a:ln>
            <a:noFill/>
          </a:ln>
        </p:spPr>
      </p:sp>
      <p:sp>
        <p:nvSpPr>
          <p:cNvPr id="314" name="Google Shape;314;g2d06a1299a4_0_189"/>
          <p:cNvSpPr/>
          <p:nvPr/>
        </p:nvSpPr>
        <p:spPr>
          <a:xfrm>
            <a:off x="1452673" y="3510537"/>
            <a:ext cx="589607" cy="589607"/>
          </a:xfrm>
          <a:custGeom>
            <a:rect b="b" l="l" r="r" t="t"/>
            <a:pathLst>
              <a:path extrusionOk="0" h="589607" w="589607">
                <a:moveTo>
                  <a:pt x="0" y="0"/>
                </a:moveTo>
                <a:lnTo>
                  <a:pt x="589608" y="0"/>
                </a:lnTo>
                <a:lnTo>
                  <a:pt x="589608" y="589607"/>
                </a:lnTo>
                <a:lnTo>
                  <a:pt x="0" y="589607"/>
                </a:lnTo>
                <a:lnTo>
                  <a:pt x="0" y="0"/>
                </a:lnTo>
                <a:close/>
              </a:path>
            </a:pathLst>
          </a:custGeom>
          <a:blipFill rotWithShape="1">
            <a:blip r:embed="rId4">
              <a:alphaModFix/>
            </a:blip>
            <a:stretch>
              <a:fillRect b="0" l="0" r="0" t="0"/>
            </a:stretch>
          </a:blipFill>
          <a:ln>
            <a:noFill/>
          </a:ln>
        </p:spPr>
      </p:sp>
      <p:sp>
        <p:nvSpPr>
          <p:cNvPr id="315" name="Google Shape;315;g2d06a1299a4_0_189"/>
          <p:cNvSpPr txBox="1"/>
          <p:nvPr/>
        </p:nvSpPr>
        <p:spPr>
          <a:xfrm>
            <a:off x="1842698" y="4330622"/>
            <a:ext cx="6663600" cy="12930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Presentations are tools that can be used as lectures, speeches, reports, and more. It is mostly presented like before an audience. </a:t>
            </a:r>
            <a:endParaRPr/>
          </a:p>
        </p:txBody>
      </p:sp>
      <p:sp>
        <p:nvSpPr>
          <p:cNvPr id="316" name="Google Shape;316;g2d06a1299a4_0_189"/>
          <p:cNvSpPr txBox="1"/>
          <p:nvPr/>
        </p:nvSpPr>
        <p:spPr>
          <a:xfrm>
            <a:off x="2321195" y="6178660"/>
            <a:ext cx="2766000" cy="338400"/>
          </a:xfrm>
          <a:prstGeom prst="rect">
            <a:avLst/>
          </a:prstGeom>
          <a:noFill/>
          <a:ln>
            <a:noFill/>
          </a:ln>
        </p:spPr>
        <p:txBody>
          <a:bodyPr anchorCtr="0" anchor="t" bIns="0" lIns="0" spcFirstLastPara="1" rIns="0" wrap="square" tIns="0">
            <a:spAutoFit/>
          </a:bodyPr>
          <a:lstStyle/>
          <a:p>
            <a:pPr indent="0" lvl="0" marL="0" marR="0" rtl="0" algn="l">
              <a:lnSpc>
                <a:spcPct val="141018"/>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FAST FLIGHT</a:t>
            </a:r>
            <a:endParaRPr/>
          </a:p>
        </p:txBody>
      </p:sp>
      <p:sp>
        <p:nvSpPr>
          <p:cNvPr id="317" name="Google Shape;317;g2d06a1299a4_0_189"/>
          <p:cNvSpPr txBox="1"/>
          <p:nvPr/>
        </p:nvSpPr>
        <p:spPr>
          <a:xfrm>
            <a:off x="2203479" y="3590522"/>
            <a:ext cx="3120300" cy="338400"/>
          </a:xfrm>
          <a:prstGeom prst="rect">
            <a:avLst/>
          </a:prstGeom>
          <a:noFill/>
          <a:ln>
            <a:noFill/>
          </a:ln>
        </p:spPr>
        <p:txBody>
          <a:bodyPr anchorCtr="0" anchor="t" bIns="0" lIns="0" spcFirstLastPara="1" rIns="0" wrap="square" tIns="0">
            <a:spAutoFit/>
          </a:bodyPr>
          <a:lstStyle/>
          <a:p>
            <a:pPr indent="0" lvl="0" marL="0" marR="0" rtl="0" algn="l">
              <a:lnSpc>
                <a:spcPct val="141018"/>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SAFETY FLIGHT</a:t>
            </a:r>
            <a:endParaRPr/>
          </a:p>
        </p:txBody>
      </p:sp>
      <p:sp>
        <p:nvSpPr>
          <p:cNvPr id="318" name="Google Shape;318;g2d06a1299a4_0_189"/>
          <p:cNvSpPr txBox="1"/>
          <p:nvPr/>
        </p:nvSpPr>
        <p:spPr>
          <a:xfrm>
            <a:off x="1842698" y="6840672"/>
            <a:ext cx="6663600" cy="12930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Presentations are tools that can be used as lectures, speeches, reports, and more. It is mostly presented like before an audience. </a:t>
            </a:r>
            <a:endParaRPr/>
          </a:p>
        </p:txBody>
      </p:sp>
      <p:pic>
        <p:nvPicPr>
          <p:cNvPr id="319" name="Google Shape;319;g2d06a1299a4_0_189"/>
          <p:cNvPicPr preferRelativeResize="0"/>
          <p:nvPr/>
        </p:nvPicPr>
        <p:blipFill>
          <a:blip r:embed="rId5">
            <a:alphaModFix/>
          </a:blip>
          <a:stretch>
            <a:fillRect/>
          </a:stretch>
        </p:blipFill>
        <p:spPr>
          <a:xfrm>
            <a:off x="9042400" y="2587450"/>
            <a:ext cx="9245600" cy="528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98" name="Shape 98"/>
        <p:cNvGrpSpPr/>
        <p:nvPr/>
      </p:nvGrpSpPr>
      <p:grpSpPr>
        <a:xfrm>
          <a:off x="0" y="0"/>
          <a:ext cx="0" cy="0"/>
          <a:chOff x="0" y="0"/>
          <a:chExt cx="0" cy="0"/>
        </a:xfrm>
      </p:grpSpPr>
      <p:sp>
        <p:nvSpPr>
          <p:cNvPr id="99" name="Google Shape;99;g2d0cadb2716_4_0"/>
          <p:cNvSpPr/>
          <p:nvPr/>
        </p:nvSpPr>
        <p:spPr>
          <a:xfrm rot="-2408129">
            <a:off x="10227738" y="-2378423"/>
            <a:ext cx="14810845" cy="6701907"/>
          </a:xfrm>
          <a:custGeom>
            <a:rect b="b" l="l" r="r" t="t"/>
            <a:pathLst>
              <a:path extrusionOk="0" h="6697722" w="14801597">
                <a:moveTo>
                  <a:pt x="0" y="0"/>
                </a:moveTo>
                <a:lnTo>
                  <a:pt x="14801597" y="0"/>
                </a:lnTo>
                <a:lnTo>
                  <a:pt x="14801597" y="6697722"/>
                </a:lnTo>
                <a:lnTo>
                  <a:pt x="0" y="6697722"/>
                </a:lnTo>
                <a:lnTo>
                  <a:pt x="0" y="0"/>
                </a:lnTo>
                <a:close/>
              </a:path>
            </a:pathLst>
          </a:custGeom>
          <a:blipFill rotWithShape="1">
            <a:blip r:embed="rId3">
              <a:alphaModFix amt="3000"/>
            </a:blip>
            <a:stretch>
              <a:fillRect b="0" l="0" r="0" t="0"/>
            </a:stretch>
          </a:blipFill>
          <a:ln>
            <a:noFill/>
          </a:ln>
        </p:spPr>
      </p:sp>
      <p:sp>
        <p:nvSpPr>
          <p:cNvPr id="100" name="Google Shape;100;g2d0cadb2716_4_0"/>
          <p:cNvSpPr txBox="1"/>
          <p:nvPr/>
        </p:nvSpPr>
        <p:spPr>
          <a:xfrm>
            <a:off x="9643525" y="458475"/>
            <a:ext cx="9060000" cy="137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750">
                <a:solidFill>
                  <a:srgbClr val="F2B82C"/>
                </a:solidFill>
                <a:latin typeface="Montserrat"/>
                <a:ea typeface="Montserrat"/>
                <a:cs typeface="Montserrat"/>
                <a:sym typeface="Montserrat"/>
              </a:rPr>
              <a:t>Outline</a:t>
            </a:r>
            <a:endParaRPr b="1" sz="7750">
              <a:solidFill>
                <a:srgbClr val="F2B82C"/>
              </a:solidFill>
              <a:latin typeface="Montserrat"/>
              <a:ea typeface="Montserrat"/>
              <a:cs typeface="Montserrat"/>
              <a:sym typeface="Montserrat"/>
            </a:endParaRPr>
          </a:p>
        </p:txBody>
      </p:sp>
      <p:sp>
        <p:nvSpPr>
          <p:cNvPr id="101" name="Google Shape;101;g2d0cadb2716_4_0"/>
          <p:cNvSpPr txBox="1"/>
          <p:nvPr/>
        </p:nvSpPr>
        <p:spPr>
          <a:xfrm>
            <a:off x="9777350" y="2117425"/>
            <a:ext cx="7935900" cy="7142100"/>
          </a:xfrm>
          <a:prstGeom prst="rect">
            <a:avLst/>
          </a:prstGeom>
          <a:noFill/>
          <a:ln>
            <a:noFill/>
          </a:ln>
        </p:spPr>
        <p:txBody>
          <a:bodyPr anchorCtr="0" anchor="t" bIns="0" lIns="0" spcFirstLastPara="1" rIns="0" wrap="square" tIns="0">
            <a:spAutoFit/>
          </a:bodyPr>
          <a:lstStyle/>
          <a:p>
            <a:pPr indent="-431800" lvl="0" marL="457200" rtl="0" algn="l">
              <a:lnSpc>
                <a:spcPct val="15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Motivation</a:t>
            </a:r>
            <a:endParaRPr sz="3200">
              <a:solidFill>
                <a:srgbClr val="FFFFFF"/>
              </a:solidFill>
              <a:latin typeface="Montserrat"/>
              <a:ea typeface="Montserrat"/>
              <a:cs typeface="Montserrat"/>
              <a:sym typeface="Montserrat"/>
            </a:endParaRPr>
          </a:p>
          <a:p>
            <a:pPr indent="-431800" lvl="0" marL="457200" rtl="0" algn="l">
              <a:lnSpc>
                <a:spcPct val="15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Business Description</a:t>
            </a:r>
            <a:endParaRPr sz="3200">
              <a:solidFill>
                <a:srgbClr val="FFFFFF"/>
              </a:solidFill>
              <a:latin typeface="Montserrat"/>
              <a:ea typeface="Montserrat"/>
              <a:cs typeface="Montserrat"/>
              <a:sym typeface="Montserrat"/>
            </a:endParaRPr>
          </a:p>
          <a:p>
            <a:pPr indent="-431800" lvl="0" marL="457200" rtl="0" algn="l">
              <a:lnSpc>
                <a:spcPct val="15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Dataset Introduction</a:t>
            </a:r>
            <a:endParaRPr sz="3200">
              <a:solidFill>
                <a:srgbClr val="FFFFFF"/>
              </a:solidFill>
              <a:latin typeface="Montserrat"/>
              <a:ea typeface="Montserrat"/>
              <a:cs typeface="Montserrat"/>
              <a:sym typeface="Montserrat"/>
            </a:endParaRPr>
          </a:p>
          <a:p>
            <a:pPr indent="-431800" lvl="0" marL="457200" rtl="0" algn="l">
              <a:lnSpc>
                <a:spcPct val="15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Exploratory Data Analysis</a:t>
            </a:r>
            <a:endParaRPr sz="3200">
              <a:solidFill>
                <a:srgbClr val="FFFFFF"/>
              </a:solidFill>
              <a:latin typeface="Montserrat"/>
              <a:ea typeface="Montserrat"/>
              <a:cs typeface="Montserrat"/>
              <a:sym typeface="Montserrat"/>
            </a:endParaRPr>
          </a:p>
          <a:p>
            <a:pPr indent="-431800" lvl="1" marL="914400" rtl="0" algn="l">
              <a:lnSpc>
                <a:spcPct val="15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Location aspect</a:t>
            </a:r>
            <a:endParaRPr sz="3200">
              <a:solidFill>
                <a:srgbClr val="FFFFFF"/>
              </a:solidFill>
              <a:latin typeface="Montserrat"/>
              <a:ea typeface="Montserrat"/>
              <a:cs typeface="Montserrat"/>
              <a:sym typeface="Montserrat"/>
            </a:endParaRPr>
          </a:p>
          <a:p>
            <a:pPr indent="-431800" lvl="1" marL="914400" rtl="0" algn="l">
              <a:lnSpc>
                <a:spcPct val="15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Airline aspect</a:t>
            </a:r>
            <a:endParaRPr sz="3200">
              <a:solidFill>
                <a:srgbClr val="FFFFFF"/>
              </a:solidFill>
              <a:latin typeface="Montserrat"/>
              <a:ea typeface="Montserrat"/>
              <a:cs typeface="Montserrat"/>
              <a:sym typeface="Montserrat"/>
            </a:endParaRPr>
          </a:p>
          <a:p>
            <a:pPr indent="-431800" lvl="1" marL="914400" rtl="0" algn="l">
              <a:lnSpc>
                <a:spcPct val="15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Time aspect</a:t>
            </a:r>
            <a:endParaRPr sz="3200">
              <a:solidFill>
                <a:srgbClr val="FFFFFF"/>
              </a:solidFill>
              <a:latin typeface="Montserrat"/>
              <a:ea typeface="Montserrat"/>
              <a:cs typeface="Montserrat"/>
              <a:sym typeface="Montserrat"/>
            </a:endParaRPr>
          </a:p>
          <a:p>
            <a:pPr indent="-431800" lvl="0" marL="457200" rtl="0" algn="l">
              <a:lnSpc>
                <a:spcPct val="15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Machine Learning Classification</a:t>
            </a:r>
            <a:endParaRPr sz="3200">
              <a:solidFill>
                <a:srgbClr val="FFFFFF"/>
              </a:solidFill>
              <a:latin typeface="Montserrat"/>
              <a:ea typeface="Montserrat"/>
              <a:cs typeface="Montserrat"/>
              <a:sym typeface="Montserrat"/>
            </a:endParaRPr>
          </a:p>
          <a:p>
            <a:pPr indent="-431800" lvl="0" marL="457200" rtl="0" algn="l">
              <a:lnSpc>
                <a:spcPct val="15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Challenges</a:t>
            </a:r>
            <a:endParaRPr sz="3200">
              <a:solidFill>
                <a:srgbClr val="FFFFFF"/>
              </a:solidFill>
              <a:latin typeface="Montserrat"/>
              <a:ea typeface="Montserrat"/>
              <a:cs typeface="Montserrat"/>
              <a:sym typeface="Montserrat"/>
            </a:endParaRPr>
          </a:p>
          <a:p>
            <a:pPr indent="-431800" lvl="0" marL="457200" rtl="0" algn="l">
              <a:lnSpc>
                <a:spcPct val="15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Conclusion</a:t>
            </a:r>
            <a:endParaRPr sz="3200">
              <a:solidFill>
                <a:srgbClr val="FFFFFF"/>
              </a:solidFill>
              <a:latin typeface="Montserrat"/>
              <a:ea typeface="Montserrat"/>
              <a:cs typeface="Montserrat"/>
              <a:sym typeface="Montserrat"/>
            </a:endParaRPr>
          </a:p>
        </p:txBody>
      </p:sp>
      <p:pic>
        <p:nvPicPr>
          <p:cNvPr id="102" name="Google Shape;102;g2d0cadb2716_4_0"/>
          <p:cNvPicPr preferRelativeResize="0"/>
          <p:nvPr/>
        </p:nvPicPr>
        <p:blipFill rotWithShape="1">
          <a:blip r:embed="rId4">
            <a:alphaModFix/>
          </a:blip>
          <a:srcRect b="12661" l="37643" r="19623" t="34293"/>
          <a:stretch/>
        </p:blipFill>
        <p:spPr>
          <a:xfrm>
            <a:off x="1114850" y="2570790"/>
            <a:ext cx="7526350" cy="621265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323" name="Shape 323"/>
        <p:cNvGrpSpPr/>
        <p:nvPr/>
      </p:nvGrpSpPr>
      <p:grpSpPr>
        <a:xfrm>
          <a:off x="0" y="0"/>
          <a:ext cx="0" cy="0"/>
          <a:chOff x="0" y="0"/>
          <a:chExt cx="0" cy="0"/>
        </a:xfrm>
      </p:grpSpPr>
      <p:sp>
        <p:nvSpPr>
          <p:cNvPr id="324" name="Google Shape;324;p10"/>
          <p:cNvSpPr/>
          <p:nvPr/>
        </p:nvSpPr>
        <p:spPr>
          <a:xfrm rot="-2407347">
            <a:off x="8532271" y="-46195"/>
            <a:ext cx="14801597" cy="6697722"/>
          </a:xfrm>
          <a:custGeom>
            <a:rect b="b" l="l" r="r" t="t"/>
            <a:pathLst>
              <a:path extrusionOk="0" h="6697722" w="14801597">
                <a:moveTo>
                  <a:pt x="0" y="0"/>
                </a:moveTo>
                <a:lnTo>
                  <a:pt x="14801597" y="0"/>
                </a:lnTo>
                <a:lnTo>
                  <a:pt x="14801597" y="6697723"/>
                </a:lnTo>
                <a:lnTo>
                  <a:pt x="0" y="6697723"/>
                </a:lnTo>
                <a:lnTo>
                  <a:pt x="0" y="0"/>
                </a:lnTo>
                <a:close/>
              </a:path>
            </a:pathLst>
          </a:custGeom>
          <a:blipFill rotWithShape="1">
            <a:blip r:embed="rId3">
              <a:alphaModFix amt="3000"/>
            </a:blip>
            <a:stretch>
              <a:fillRect b="0" l="0" r="0" t="0"/>
            </a:stretch>
          </a:blipFill>
          <a:ln>
            <a:noFill/>
          </a:ln>
        </p:spPr>
      </p:sp>
      <p:sp>
        <p:nvSpPr>
          <p:cNvPr id="325" name="Google Shape;325;p10"/>
          <p:cNvSpPr/>
          <p:nvPr/>
        </p:nvSpPr>
        <p:spPr>
          <a:xfrm>
            <a:off x="9394277" y="8033096"/>
            <a:ext cx="2184000" cy="74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10"/>
          <p:cNvGrpSpPr/>
          <p:nvPr/>
        </p:nvGrpSpPr>
        <p:grpSpPr>
          <a:xfrm>
            <a:off x="11578279" y="8033096"/>
            <a:ext cx="742168" cy="742168"/>
            <a:chOff x="0" y="0"/>
            <a:chExt cx="812800" cy="812800"/>
          </a:xfrm>
        </p:grpSpPr>
        <p:sp>
          <p:nvSpPr>
            <p:cNvPr id="327" name="Google Shape;327;p1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F2B82C"/>
            </a:solidFill>
            <a:ln>
              <a:noFill/>
            </a:ln>
          </p:spPr>
        </p:sp>
        <p:sp>
          <p:nvSpPr>
            <p:cNvPr id="328" name="Google Shape;328;p10"/>
            <p:cNvSpPr txBox="1"/>
            <p:nvPr/>
          </p:nvSpPr>
          <p:spPr>
            <a:xfrm>
              <a:off x="0" y="0"/>
              <a:ext cx="812800" cy="812800"/>
            </a:xfrm>
            <a:prstGeom prst="rect">
              <a:avLst/>
            </a:prstGeom>
            <a:noFill/>
            <a:ln>
              <a:noFill/>
            </a:ln>
          </p:spPr>
          <p:txBody>
            <a:bodyPr anchorCtr="0" anchor="ctr" bIns="50800" lIns="50800" spcFirstLastPara="1" rIns="50800" wrap="square" tIns="50800">
              <a:noAutofit/>
            </a:bodyPr>
            <a:lstStyle/>
            <a:p>
              <a:pPr indent="0" lvl="0" marL="0" marR="0" rtl="0" algn="ctr">
                <a:lnSpc>
                  <a:spcPct val="106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9" name="Google Shape;329;p10"/>
          <p:cNvSpPr/>
          <p:nvPr/>
        </p:nvSpPr>
        <p:spPr>
          <a:xfrm flipH="1">
            <a:off x="11738325" y="8260288"/>
            <a:ext cx="422059" cy="287767"/>
          </a:xfrm>
          <a:custGeom>
            <a:rect b="b" l="l" r="r" t="t"/>
            <a:pathLst>
              <a:path extrusionOk="0" h="287767" w="422059">
                <a:moveTo>
                  <a:pt x="422059" y="0"/>
                </a:moveTo>
                <a:lnTo>
                  <a:pt x="0" y="0"/>
                </a:lnTo>
                <a:lnTo>
                  <a:pt x="0" y="287767"/>
                </a:lnTo>
                <a:lnTo>
                  <a:pt x="422059" y="287767"/>
                </a:lnTo>
                <a:lnTo>
                  <a:pt x="422059" y="0"/>
                </a:lnTo>
                <a:close/>
              </a:path>
            </a:pathLst>
          </a:custGeom>
          <a:blipFill rotWithShape="1">
            <a:blip r:embed="rId4">
              <a:alphaModFix/>
            </a:blip>
            <a:stretch>
              <a:fillRect b="0" l="0" r="0" t="0"/>
            </a:stretch>
          </a:blipFill>
          <a:ln>
            <a:noFill/>
          </a:ln>
        </p:spPr>
      </p:sp>
      <p:sp>
        <p:nvSpPr>
          <p:cNvPr id="330" name="Google Shape;330;p10"/>
          <p:cNvSpPr txBox="1"/>
          <p:nvPr/>
        </p:nvSpPr>
        <p:spPr>
          <a:xfrm>
            <a:off x="1150827" y="651904"/>
            <a:ext cx="78651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9000">
                <a:solidFill>
                  <a:srgbClr val="F2B82C"/>
                </a:solidFill>
                <a:latin typeface="Montserrat"/>
                <a:ea typeface="Montserrat"/>
                <a:cs typeface="Montserrat"/>
                <a:sym typeface="Montserrat"/>
              </a:rPr>
              <a:t>Conclusion</a:t>
            </a:r>
            <a:endParaRPr/>
          </a:p>
        </p:txBody>
      </p:sp>
      <p:sp>
        <p:nvSpPr>
          <p:cNvPr id="331" name="Google Shape;331;p10"/>
          <p:cNvSpPr txBox="1"/>
          <p:nvPr/>
        </p:nvSpPr>
        <p:spPr>
          <a:xfrm>
            <a:off x="9394277" y="5629062"/>
            <a:ext cx="7865100" cy="338400"/>
          </a:xfrm>
          <a:prstGeom prst="rect">
            <a:avLst/>
          </a:prstGeom>
          <a:noFill/>
          <a:ln>
            <a:noFill/>
          </a:ln>
        </p:spPr>
        <p:txBody>
          <a:bodyPr anchorCtr="0" anchor="t" bIns="0" lIns="0" spcFirstLastPara="1" rIns="0" wrap="square" tIns="0">
            <a:spAutoFit/>
          </a:bodyPr>
          <a:lstStyle/>
          <a:p>
            <a:pPr indent="0" lvl="0" marL="0" marR="0" rtl="0" algn="l">
              <a:lnSpc>
                <a:spcPct val="198044"/>
              </a:lnSpc>
              <a:spcBef>
                <a:spcPts val="0"/>
              </a:spcBef>
              <a:spcAft>
                <a:spcPts val="0"/>
              </a:spcAft>
              <a:buNone/>
            </a:pPr>
            <a:r>
              <a:rPr b="0" i="0" lang="en-US" sz="2199" u="none" cap="none" strike="noStrike">
                <a:solidFill>
                  <a:srgbClr val="D6D3CE"/>
                </a:solidFill>
                <a:latin typeface="Montserrat"/>
                <a:ea typeface="Montserrat"/>
                <a:cs typeface="Montserrat"/>
                <a:sym typeface="Montserrat"/>
              </a:rPr>
              <a:t>PRIVATE JET PRESENTATION</a:t>
            </a:r>
            <a:endParaRPr/>
          </a:p>
        </p:txBody>
      </p:sp>
      <p:sp>
        <p:nvSpPr>
          <p:cNvPr id="332" name="Google Shape;332;p10"/>
          <p:cNvSpPr txBox="1"/>
          <p:nvPr/>
        </p:nvSpPr>
        <p:spPr>
          <a:xfrm>
            <a:off x="9394277" y="6440945"/>
            <a:ext cx="7330200" cy="12930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Presentations are tools that can be used as lectures, speeches, reports, and more. It is mostly presented  are tools that can tools that can be used.</a:t>
            </a:r>
            <a:endParaRPr/>
          </a:p>
        </p:txBody>
      </p:sp>
      <p:sp>
        <p:nvSpPr>
          <p:cNvPr id="333" name="Google Shape;333;p10"/>
          <p:cNvSpPr txBox="1"/>
          <p:nvPr/>
        </p:nvSpPr>
        <p:spPr>
          <a:xfrm>
            <a:off x="9469595" y="8136154"/>
            <a:ext cx="2033400" cy="277200"/>
          </a:xfrm>
          <a:prstGeom prst="rect">
            <a:avLst/>
          </a:prstGeom>
          <a:noFill/>
          <a:ln>
            <a:noFill/>
          </a:ln>
        </p:spPr>
        <p:txBody>
          <a:bodyPr anchorCtr="0" anchor="t" bIns="0" lIns="0" spcFirstLastPara="1" rIns="0" wrap="square" tIns="0">
            <a:spAutoFit/>
          </a:bodyPr>
          <a:lstStyle/>
          <a:p>
            <a:pPr indent="0" lvl="0" marL="0" marR="0" rtl="0" algn="ctr">
              <a:lnSpc>
                <a:spcPct val="198000"/>
              </a:lnSpc>
              <a:spcBef>
                <a:spcPts val="0"/>
              </a:spcBef>
              <a:spcAft>
                <a:spcPts val="0"/>
              </a:spcAft>
              <a:buNone/>
            </a:pPr>
            <a:r>
              <a:rPr b="1" i="0" lang="en-US" sz="1800" u="none" cap="none" strike="noStrike">
                <a:solidFill>
                  <a:srgbClr val="18222B"/>
                </a:solidFill>
                <a:latin typeface="Montserrat"/>
                <a:ea typeface="Montserrat"/>
                <a:cs typeface="Montserrat"/>
                <a:sym typeface="Montserrat"/>
              </a:rPr>
              <a:t>Start Slide</a:t>
            </a:r>
            <a:endParaRPr/>
          </a:p>
        </p:txBody>
      </p:sp>
      <p:pic>
        <p:nvPicPr>
          <p:cNvPr id="334" name="Google Shape;334;p10"/>
          <p:cNvPicPr preferRelativeResize="0"/>
          <p:nvPr/>
        </p:nvPicPr>
        <p:blipFill rotWithShape="1">
          <a:blip r:embed="rId5">
            <a:alphaModFix/>
          </a:blip>
          <a:srcRect b="12661" l="37646" r="19620" t="34294"/>
          <a:stretch/>
        </p:blipFill>
        <p:spPr>
          <a:xfrm>
            <a:off x="1278977" y="2895865"/>
            <a:ext cx="7104016" cy="5864063"/>
          </a:xfrm>
          <a:prstGeom prst="rect">
            <a:avLst/>
          </a:prstGeom>
          <a:noFill/>
          <a:ln>
            <a:noFill/>
          </a:ln>
        </p:spPr>
      </p:pic>
      <p:pic>
        <p:nvPicPr>
          <p:cNvPr id="335" name="Google Shape;335;p10"/>
          <p:cNvPicPr preferRelativeResize="0"/>
          <p:nvPr/>
        </p:nvPicPr>
        <p:blipFill>
          <a:blip r:embed="rId6">
            <a:alphaModFix/>
          </a:blip>
          <a:stretch>
            <a:fillRect/>
          </a:stretch>
        </p:blipFill>
        <p:spPr>
          <a:xfrm>
            <a:off x="9469600" y="829438"/>
            <a:ext cx="6495476" cy="4398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339" name="Shape 339"/>
        <p:cNvGrpSpPr/>
        <p:nvPr/>
      </p:nvGrpSpPr>
      <p:grpSpPr>
        <a:xfrm>
          <a:off x="0" y="0"/>
          <a:ext cx="0" cy="0"/>
          <a:chOff x="0" y="0"/>
          <a:chExt cx="0" cy="0"/>
        </a:xfrm>
      </p:grpSpPr>
      <p:sp>
        <p:nvSpPr>
          <p:cNvPr id="340" name="Google Shape;340;g2d06a1299a4_0_118"/>
          <p:cNvSpPr/>
          <p:nvPr/>
        </p:nvSpPr>
        <p:spPr>
          <a:xfrm rot="-2408129">
            <a:off x="10227738" y="-2378423"/>
            <a:ext cx="14810845" cy="6701907"/>
          </a:xfrm>
          <a:custGeom>
            <a:rect b="b" l="l" r="r" t="t"/>
            <a:pathLst>
              <a:path extrusionOk="0" h="6697722" w="14801597">
                <a:moveTo>
                  <a:pt x="0" y="0"/>
                </a:moveTo>
                <a:lnTo>
                  <a:pt x="14801597" y="0"/>
                </a:lnTo>
                <a:lnTo>
                  <a:pt x="14801597" y="6697722"/>
                </a:lnTo>
                <a:lnTo>
                  <a:pt x="0" y="6697722"/>
                </a:lnTo>
                <a:lnTo>
                  <a:pt x="0" y="0"/>
                </a:lnTo>
                <a:close/>
              </a:path>
            </a:pathLst>
          </a:custGeom>
          <a:blipFill rotWithShape="1">
            <a:blip r:embed="rId3">
              <a:alphaModFix amt="3000"/>
            </a:blip>
            <a:stretch>
              <a:fillRect b="0" l="0" r="0" t="0"/>
            </a:stretch>
          </a:blipFill>
          <a:ln>
            <a:noFill/>
          </a:ln>
        </p:spPr>
      </p:sp>
      <p:sp>
        <p:nvSpPr>
          <p:cNvPr id="341" name="Google Shape;341;g2d06a1299a4_0_118"/>
          <p:cNvSpPr txBox="1"/>
          <p:nvPr/>
        </p:nvSpPr>
        <p:spPr>
          <a:xfrm>
            <a:off x="5962500" y="2441025"/>
            <a:ext cx="6363000" cy="110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6000">
                <a:solidFill>
                  <a:srgbClr val="F2B82C"/>
                </a:solidFill>
                <a:latin typeface="Montserrat"/>
                <a:ea typeface="Montserrat"/>
                <a:cs typeface="Montserrat"/>
                <a:sym typeface="Montserrat"/>
              </a:rPr>
              <a:t>THANK YOU</a:t>
            </a:r>
            <a:endParaRPr b="1" sz="6000">
              <a:solidFill>
                <a:srgbClr val="F2B82C"/>
              </a:solidFill>
              <a:latin typeface="Montserrat"/>
              <a:ea typeface="Montserrat"/>
              <a:cs typeface="Montserrat"/>
              <a:sym typeface="Montserrat"/>
            </a:endParaRPr>
          </a:p>
        </p:txBody>
      </p:sp>
      <p:pic>
        <p:nvPicPr>
          <p:cNvPr id="342" name="Google Shape;342;g2d06a1299a4_0_118"/>
          <p:cNvPicPr preferRelativeResize="0"/>
          <p:nvPr/>
        </p:nvPicPr>
        <p:blipFill rotWithShape="1">
          <a:blip r:embed="rId4">
            <a:alphaModFix/>
          </a:blip>
          <a:srcRect b="17608" l="0" r="0" t="17608"/>
          <a:stretch/>
        </p:blipFill>
        <p:spPr>
          <a:xfrm>
            <a:off x="5892575" y="4745123"/>
            <a:ext cx="6502857" cy="280675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346" name="Shape 346"/>
        <p:cNvGrpSpPr/>
        <p:nvPr/>
      </p:nvGrpSpPr>
      <p:grpSpPr>
        <a:xfrm>
          <a:off x="0" y="0"/>
          <a:ext cx="0" cy="0"/>
          <a:chOff x="0" y="0"/>
          <a:chExt cx="0" cy="0"/>
        </a:xfrm>
      </p:grpSpPr>
      <p:pic>
        <p:nvPicPr>
          <p:cNvPr id="347" name="Google Shape;347;g2d06a1299a4_0_6"/>
          <p:cNvPicPr preferRelativeResize="0"/>
          <p:nvPr/>
        </p:nvPicPr>
        <p:blipFill rotWithShape="1">
          <a:blip r:embed="rId3">
            <a:alphaModFix/>
          </a:blip>
          <a:srcRect b="17608" l="0" r="0" t="17608"/>
          <a:stretch/>
        </p:blipFill>
        <p:spPr>
          <a:xfrm>
            <a:off x="1028700" y="2343973"/>
            <a:ext cx="6502857" cy="2806754"/>
          </a:xfrm>
          <a:prstGeom prst="rect">
            <a:avLst/>
          </a:prstGeom>
          <a:noFill/>
          <a:ln>
            <a:noFill/>
          </a:ln>
        </p:spPr>
      </p:pic>
      <p:pic>
        <p:nvPicPr>
          <p:cNvPr id="348" name="Google Shape;348;g2d06a1299a4_0_6"/>
          <p:cNvPicPr preferRelativeResize="0"/>
          <p:nvPr/>
        </p:nvPicPr>
        <p:blipFill rotWithShape="1">
          <a:blip r:embed="rId4">
            <a:alphaModFix/>
          </a:blip>
          <a:srcRect b="14504" l="0" r="0" t="14497"/>
          <a:stretch/>
        </p:blipFill>
        <p:spPr>
          <a:xfrm>
            <a:off x="1028700" y="5387665"/>
            <a:ext cx="6502857" cy="2806756"/>
          </a:xfrm>
          <a:prstGeom prst="rect">
            <a:avLst/>
          </a:prstGeom>
          <a:noFill/>
          <a:ln>
            <a:noFill/>
          </a:ln>
        </p:spPr>
      </p:pic>
      <p:sp>
        <p:nvSpPr>
          <p:cNvPr id="349" name="Google Shape;349;g2d06a1299a4_0_6"/>
          <p:cNvSpPr/>
          <p:nvPr/>
        </p:nvSpPr>
        <p:spPr>
          <a:xfrm rot="-2408129">
            <a:off x="10227738" y="-2378423"/>
            <a:ext cx="14810845" cy="6701907"/>
          </a:xfrm>
          <a:custGeom>
            <a:rect b="b" l="l" r="r" t="t"/>
            <a:pathLst>
              <a:path extrusionOk="0" h="6697722" w="14801597">
                <a:moveTo>
                  <a:pt x="0" y="0"/>
                </a:moveTo>
                <a:lnTo>
                  <a:pt x="14801597" y="0"/>
                </a:lnTo>
                <a:lnTo>
                  <a:pt x="14801597" y="6697722"/>
                </a:lnTo>
                <a:lnTo>
                  <a:pt x="0" y="6697722"/>
                </a:lnTo>
                <a:lnTo>
                  <a:pt x="0" y="0"/>
                </a:lnTo>
                <a:close/>
              </a:path>
            </a:pathLst>
          </a:custGeom>
          <a:blipFill rotWithShape="1">
            <a:blip r:embed="rId5">
              <a:alphaModFix amt="3000"/>
            </a:blip>
            <a:stretch>
              <a:fillRect b="0" l="0" r="0" t="0"/>
            </a:stretch>
          </a:blipFill>
          <a:ln>
            <a:noFill/>
          </a:ln>
        </p:spPr>
      </p:sp>
      <p:sp>
        <p:nvSpPr>
          <p:cNvPr id="350" name="Google Shape;350;g2d06a1299a4_0_6"/>
          <p:cNvSpPr txBox="1"/>
          <p:nvPr/>
        </p:nvSpPr>
        <p:spPr>
          <a:xfrm>
            <a:off x="8939158" y="2880425"/>
            <a:ext cx="7215000" cy="5896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lang="en-US" sz="2099">
                <a:solidFill>
                  <a:srgbClr val="FFFFFF"/>
                </a:solidFill>
                <a:latin typeface="Montserrat"/>
                <a:ea typeface="Montserrat"/>
                <a:cs typeface="Montserrat"/>
                <a:sym typeface="Montserrat"/>
              </a:rPr>
              <a:t>Slides structure (12 mins):</a:t>
            </a:r>
            <a:endParaRPr sz="2099">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2099">
                <a:solidFill>
                  <a:srgbClr val="FFFFFF"/>
                </a:solidFill>
                <a:latin typeface="Montserrat"/>
                <a:ea typeface="Montserrat"/>
                <a:cs typeface="Montserrat"/>
                <a:sym typeface="Montserrat"/>
              </a:rPr>
              <a:t>Lila-</a:t>
            </a:r>
            <a:endParaRPr sz="2099">
              <a:solidFill>
                <a:srgbClr val="FFFFFF"/>
              </a:solidFill>
              <a:latin typeface="Montserrat"/>
              <a:ea typeface="Montserrat"/>
              <a:cs typeface="Montserrat"/>
              <a:sym typeface="Montserrat"/>
            </a:endParaRPr>
          </a:p>
          <a:p>
            <a:pPr indent="-361886" lvl="0" marL="457200" rtl="0" algn="l">
              <a:lnSpc>
                <a:spcPct val="115000"/>
              </a:lnSpc>
              <a:spcBef>
                <a:spcPts val="0"/>
              </a:spcBef>
              <a:spcAft>
                <a:spcPts val="0"/>
              </a:spcAft>
              <a:buClr>
                <a:srgbClr val="FFFFFF"/>
              </a:buClr>
              <a:buSzPts val="2099"/>
              <a:buFont typeface="Montserrat"/>
              <a:buAutoNum type="arabicPeriod"/>
            </a:pPr>
            <a:r>
              <a:rPr lang="en-US" sz="2099">
                <a:solidFill>
                  <a:srgbClr val="FFFFFF"/>
                </a:solidFill>
                <a:latin typeface="Montserrat"/>
                <a:ea typeface="Montserrat"/>
                <a:cs typeface="Montserrat"/>
                <a:sym typeface="Montserrat"/>
              </a:rPr>
              <a:t>Title: Unveiling Flight Disruptions Insights</a:t>
            </a:r>
            <a:endParaRPr sz="2099">
              <a:solidFill>
                <a:srgbClr val="FFFFFF"/>
              </a:solidFill>
              <a:latin typeface="Montserrat"/>
              <a:ea typeface="Montserrat"/>
              <a:cs typeface="Montserrat"/>
              <a:sym typeface="Montserrat"/>
            </a:endParaRPr>
          </a:p>
          <a:p>
            <a:pPr indent="-361886" lvl="0" marL="457200" rtl="0" algn="l">
              <a:lnSpc>
                <a:spcPct val="115000"/>
              </a:lnSpc>
              <a:spcBef>
                <a:spcPts val="0"/>
              </a:spcBef>
              <a:spcAft>
                <a:spcPts val="0"/>
              </a:spcAft>
              <a:buClr>
                <a:srgbClr val="FFFFFF"/>
              </a:buClr>
              <a:buSzPts val="2099"/>
              <a:buFont typeface="Montserrat"/>
              <a:buAutoNum type="arabicPeriod"/>
            </a:pPr>
            <a:r>
              <a:rPr lang="en-US" sz="2099">
                <a:solidFill>
                  <a:srgbClr val="FFFFFF"/>
                </a:solidFill>
                <a:latin typeface="Montserrat"/>
                <a:ea typeface="Montserrat"/>
                <a:cs typeface="Montserrat"/>
                <a:sym typeface="Montserrat"/>
              </a:rPr>
              <a:t>Content and business motivation </a:t>
            </a:r>
            <a:endParaRPr sz="2099">
              <a:solidFill>
                <a:srgbClr val="FFFFFF"/>
              </a:solidFill>
              <a:latin typeface="Montserrat"/>
              <a:ea typeface="Montserrat"/>
              <a:cs typeface="Montserrat"/>
              <a:sym typeface="Montserrat"/>
            </a:endParaRPr>
          </a:p>
          <a:p>
            <a:pPr indent="-361886" lvl="0" marL="457200" rtl="0" algn="l">
              <a:lnSpc>
                <a:spcPct val="115000"/>
              </a:lnSpc>
              <a:spcBef>
                <a:spcPts val="0"/>
              </a:spcBef>
              <a:spcAft>
                <a:spcPts val="0"/>
              </a:spcAft>
              <a:buClr>
                <a:srgbClr val="FFFFFF"/>
              </a:buClr>
              <a:buSzPts val="2099"/>
              <a:buFont typeface="Montserrat"/>
              <a:buAutoNum type="arabicPeriod"/>
            </a:pPr>
            <a:r>
              <a:rPr lang="en-US" sz="2099">
                <a:solidFill>
                  <a:srgbClr val="FFFFFF"/>
                </a:solidFill>
                <a:latin typeface="Montserrat"/>
                <a:ea typeface="Montserrat"/>
                <a:cs typeface="Montserrat"/>
                <a:sym typeface="Montserrat"/>
              </a:rPr>
              <a:t>Data source and data overview</a:t>
            </a:r>
            <a:endParaRPr sz="2099">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2099">
                <a:solidFill>
                  <a:srgbClr val="FFFFFF"/>
                </a:solidFill>
                <a:latin typeface="Montserrat"/>
                <a:ea typeface="Montserrat"/>
                <a:cs typeface="Montserrat"/>
                <a:sym typeface="Montserrat"/>
              </a:rPr>
              <a:t>Kelly-</a:t>
            </a:r>
            <a:endParaRPr sz="2099">
              <a:solidFill>
                <a:srgbClr val="FFFFFF"/>
              </a:solidFill>
              <a:latin typeface="Montserrat"/>
              <a:ea typeface="Montserrat"/>
              <a:cs typeface="Montserrat"/>
              <a:sym typeface="Montserrat"/>
            </a:endParaRPr>
          </a:p>
          <a:p>
            <a:pPr indent="-361886" lvl="0" marL="457200" rtl="0" algn="l">
              <a:lnSpc>
                <a:spcPct val="115000"/>
              </a:lnSpc>
              <a:spcBef>
                <a:spcPts val="0"/>
              </a:spcBef>
              <a:spcAft>
                <a:spcPts val="0"/>
              </a:spcAft>
              <a:buClr>
                <a:srgbClr val="FFFFFF"/>
              </a:buClr>
              <a:buSzPts val="2099"/>
              <a:buFont typeface="Montserrat"/>
              <a:buAutoNum type="arabicPeriod"/>
            </a:pPr>
            <a:r>
              <a:rPr lang="en-US" sz="2099">
                <a:solidFill>
                  <a:srgbClr val="FFFFFF"/>
                </a:solidFill>
                <a:latin typeface="Montserrat"/>
                <a:ea typeface="Montserrat"/>
                <a:cs typeface="Montserrat"/>
                <a:sym typeface="Montserrat"/>
              </a:rPr>
              <a:t>Location aspect</a:t>
            </a:r>
            <a:endParaRPr sz="2099">
              <a:solidFill>
                <a:srgbClr val="FFFFFF"/>
              </a:solidFill>
              <a:latin typeface="Montserrat"/>
              <a:ea typeface="Montserrat"/>
              <a:cs typeface="Montserrat"/>
              <a:sym typeface="Montserrat"/>
            </a:endParaRPr>
          </a:p>
          <a:p>
            <a:pPr indent="-361886" lvl="0" marL="457200" rtl="0" algn="l">
              <a:lnSpc>
                <a:spcPct val="115000"/>
              </a:lnSpc>
              <a:spcBef>
                <a:spcPts val="0"/>
              </a:spcBef>
              <a:spcAft>
                <a:spcPts val="0"/>
              </a:spcAft>
              <a:buClr>
                <a:srgbClr val="FFFFFF"/>
              </a:buClr>
              <a:buSzPts val="2099"/>
              <a:buFont typeface="Montserrat"/>
              <a:buAutoNum type="arabicPeriod"/>
            </a:pPr>
            <a:r>
              <a:rPr lang="en-US" sz="2099">
                <a:solidFill>
                  <a:srgbClr val="FFFFFF"/>
                </a:solidFill>
                <a:latin typeface="Montserrat"/>
                <a:ea typeface="Montserrat"/>
                <a:cs typeface="Montserrat"/>
                <a:sym typeface="Montserrat"/>
              </a:rPr>
              <a:t>Airline aspect (1/2)</a:t>
            </a:r>
            <a:endParaRPr sz="2099">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2099">
                <a:solidFill>
                  <a:srgbClr val="FFFFFF"/>
                </a:solidFill>
                <a:latin typeface="Montserrat"/>
                <a:ea typeface="Montserrat"/>
                <a:cs typeface="Montserrat"/>
                <a:sym typeface="Montserrat"/>
              </a:rPr>
              <a:t>Mitchell</a:t>
            </a:r>
            <a:endParaRPr sz="2099">
              <a:solidFill>
                <a:srgbClr val="FFFFFF"/>
              </a:solidFill>
              <a:latin typeface="Montserrat"/>
              <a:ea typeface="Montserrat"/>
              <a:cs typeface="Montserrat"/>
              <a:sym typeface="Montserrat"/>
            </a:endParaRPr>
          </a:p>
          <a:p>
            <a:pPr indent="-361886" lvl="0" marL="457200" rtl="0" algn="l">
              <a:lnSpc>
                <a:spcPct val="115000"/>
              </a:lnSpc>
              <a:spcBef>
                <a:spcPts val="0"/>
              </a:spcBef>
              <a:spcAft>
                <a:spcPts val="0"/>
              </a:spcAft>
              <a:buClr>
                <a:srgbClr val="FFFFFF"/>
              </a:buClr>
              <a:buSzPts val="2099"/>
              <a:buFont typeface="Montserrat"/>
              <a:buAutoNum type="arabicPeriod"/>
            </a:pPr>
            <a:r>
              <a:rPr lang="en-US" sz="2099">
                <a:solidFill>
                  <a:schemeClr val="lt1"/>
                </a:solidFill>
                <a:latin typeface="Montserrat"/>
                <a:ea typeface="Montserrat"/>
                <a:cs typeface="Montserrat"/>
                <a:sym typeface="Montserrat"/>
              </a:rPr>
              <a:t>Airline aspect (2/2)</a:t>
            </a:r>
            <a:endParaRPr sz="2099">
              <a:solidFill>
                <a:srgbClr val="FFFFFF"/>
              </a:solidFill>
              <a:latin typeface="Montserrat"/>
              <a:ea typeface="Montserrat"/>
              <a:cs typeface="Montserrat"/>
              <a:sym typeface="Montserrat"/>
            </a:endParaRPr>
          </a:p>
          <a:p>
            <a:pPr indent="-361886" lvl="0" marL="457200" rtl="0" algn="l">
              <a:lnSpc>
                <a:spcPct val="115000"/>
              </a:lnSpc>
              <a:spcBef>
                <a:spcPts val="0"/>
              </a:spcBef>
              <a:spcAft>
                <a:spcPts val="0"/>
              </a:spcAft>
              <a:buClr>
                <a:srgbClr val="FFFFFF"/>
              </a:buClr>
              <a:buSzPts val="2099"/>
              <a:buFont typeface="Montserrat"/>
              <a:buAutoNum type="arabicPeriod"/>
            </a:pPr>
            <a:r>
              <a:rPr lang="en-US" sz="2099">
                <a:solidFill>
                  <a:srgbClr val="FFFFFF"/>
                </a:solidFill>
                <a:latin typeface="Montserrat"/>
                <a:ea typeface="Montserrat"/>
                <a:cs typeface="Montserrat"/>
                <a:sym typeface="Montserrat"/>
              </a:rPr>
              <a:t>Time aspect</a:t>
            </a:r>
            <a:endParaRPr sz="2099">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2099">
                <a:solidFill>
                  <a:srgbClr val="FFFFFF"/>
                </a:solidFill>
                <a:latin typeface="Montserrat"/>
                <a:ea typeface="Montserrat"/>
                <a:cs typeface="Montserrat"/>
                <a:sym typeface="Montserrat"/>
              </a:rPr>
              <a:t>Senha-</a:t>
            </a:r>
            <a:endParaRPr sz="2099">
              <a:solidFill>
                <a:srgbClr val="FFFFFF"/>
              </a:solidFill>
              <a:latin typeface="Montserrat"/>
              <a:ea typeface="Montserrat"/>
              <a:cs typeface="Montserrat"/>
              <a:sym typeface="Montserrat"/>
            </a:endParaRPr>
          </a:p>
          <a:p>
            <a:pPr indent="-361886" lvl="0" marL="457200" rtl="0" algn="l">
              <a:lnSpc>
                <a:spcPct val="115000"/>
              </a:lnSpc>
              <a:spcBef>
                <a:spcPts val="0"/>
              </a:spcBef>
              <a:spcAft>
                <a:spcPts val="0"/>
              </a:spcAft>
              <a:buClr>
                <a:srgbClr val="FFFFFF"/>
              </a:buClr>
              <a:buSzPts val="2099"/>
              <a:buFont typeface="Montserrat"/>
              <a:buAutoNum type="arabicPeriod"/>
            </a:pPr>
            <a:r>
              <a:rPr lang="en-US" sz="2099">
                <a:solidFill>
                  <a:srgbClr val="FFFFFF"/>
                </a:solidFill>
                <a:latin typeface="Montserrat"/>
                <a:ea typeface="Montserrat"/>
                <a:cs typeface="Montserrat"/>
                <a:sym typeface="Montserrat"/>
              </a:rPr>
              <a:t>ML process &amp; results</a:t>
            </a:r>
            <a:endParaRPr sz="2099">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2099">
                <a:solidFill>
                  <a:srgbClr val="FFFFFF"/>
                </a:solidFill>
                <a:latin typeface="Montserrat"/>
                <a:ea typeface="Montserrat"/>
                <a:cs typeface="Montserrat"/>
                <a:sym typeface="Montserrat"/>
              </a:rPr>
              <a:t>Tanvi-</a:t>
            </a:r>
            <a:endParaRPr sz="2099">
              <a:solidFill>
                <a:srgbClr val="FFFFFF"/>
              </a:solidFill>
              <a:latin typeface="Montserrat"/>
              <a:ea typeface="Montserrat"/>
              <a:cs typeface="Montserrat"/>
              <a:sym typeface="Montserrat"/>
            </a:endParaRPr>
          </a:p>
          <a:p>
            <a:pPr indent="-361886" lvl="0" marL="457200" rtl="0" algn="l">
              <a:lnSpc>
                <a:spcPct val="115000"/>
              </a:lnSpc>
              <a:spcBef>
                <a:spcPts val="0"/>
              </a:spcBef>
              <a:spcAft>
                <a:spcPts val="0"/>
              </a:spcAft>
              <a:buClr>
                <a:srgbClr val="FFFFFF"/>
              </a:buClr>
              <a:buSzPts val="2099"/>
              <a:buFont typeface="Montserrat"/>
              <a:buAutoNum type="arabicPeriod"/>
            </a:pPr>
            <a:r>
              <a:rPr lang="en-US" sz="2099">
                <a:solidFill>
                  <a:srgbClr val="FFFFFF"/>
                </a:solidFill>
                <a:latin typeface="Montserrat"/>
                <a:ea typeface="Montserrat"/>
                <a:cs typeface="Montserrat"/>
                <a:sym typeface="Montserrat"/>
              </a:rPr>
              <a:t>Conclusion</a:t>
            </a:r>
            <a:endParaRPr sz="2099">
              <a:solidFill>
                <a:srgbClr val="FFFFFF"/>
              </a:solidFill>
              <a:latin typeface="Montserrat"/>
              <a:ea typeface="Montserrat"/>
              <a:cs typeface="Montserrat"/>
              <a:sym typeface="Montserrat"/>
            </a:endParaRPr>
          </a:p>
          <a:p>
            <a:pPr indent="-361886" lvl="0" marL="457200" rtl="0" algn="l">
              <a:lnSpc>
                <a:spcPct val="115000"/>
              </a:lnSpc>
              <a:spcBef>
                <a:spcPts val="0"/>
              </a:spcBef>
              <a:spcAft>
                <a:spcPts val="0"/>
              </a:spcAft>
              <a:buClr>
                <a:srgbClr val="FFFFFF"/>
              </a:buClr>
              <a:buSzPts val="2099"/>
              <a:buFont typeface="Montserrat"/>
              <a:buAutoNum type="arabicPeriod"/>
            </a:pPr>
            <a:r>
              <a:rPr lang="en-US" sz="2099">
                <a:solidFill>
                  <a:srgbClr val="FFFFFF"/>
                </a:solidFill>
                <a:latin typeface="Montserrat"/>
                <a:ea typeface="Montserrat"/>
                <a:cs typeface="Montserrat"/>
                <a:sym typeface="Montserrat"/>
              </a:rPr>
              <a:t>Challenges (&amp; suggestions for further study)</a:t>
            </a:r>
            <a:endParaRPr sz="2100">
              <a:solidFill>
                <a:srgbClr val="FFFFFF"/>
              </a:solidFill>
              <a:latin typeface="Montserrat"/>
              <a:ea typeface="Montserrat"/>
              <a:cs typeface="Montserrat"/>
              <a:sym typeface="Montserrat"/>
            </a:endParaRPr>
          </a:p>
        </p:txBody>
      </p:sp>
      <p:sp>
        <p:nvSpPr>
          <p:cNvPr id="351" name="Google Shape;351;g2d06a1299a4_0_6"/>
          <p:cNvSpPr txBox="1"/>
          <p:nvPr/>
        </p:nvSpPr>
        <p:spPr>
          <a:xfrm>
            <a:off x="8805325" y="1270000"/>
            <a:ext cx="9060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solidFill>
                  <a:schemeClr val="lt1"/>
                </a:solidFill>
                <a:latin typeface="Calibri"/>
                <a:ea typeface="Calibri"/>
                <a:cs typeface="Calibri"/>
                <a:sym typeface="Calibri"/>
              </a:rPr>
              <a:t>Content</a:t>
            </a:r>
            <a:endParaRPr b="1" sz="44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355" name="Shape 355"/>
        <p:cNvGrpSpPr/>
        <p:nvPr/>
      </p:nvGrpSpPr>
      <p:grpSpPr>
        <a:xfrm>
          <a:off x="0" y="0"/>
          <a:ext cx="0" cy="0"/>
          <a:chOff x="0" y="0"/>
          <a:chExt cx="0" cy="0"/>
        </a:xfrm>
      </p:grpSpPr>
      <p:sp>
        <p:nvSpPr>
          <p:cNvPr id="356" name="Google Shape;356;g2d06a1299a4_0_26"/>
          <p:cNvSpPr/>
          <p:nvPr/>
        </p:nvSpPr>
        <p:spPr>
          <a:xfrm rot="-2408129">
            <a:off x="10227738" y="-2378423"/>
            <a:ext cx="14810845" cy="6701907"/>
          </a:xfrm>
          <a:custGeom>
            <a:rect b="b" l="l" r="r" t="t"/>
            <a:pathLst>
              <a:path extrusionOk="0" h="6697722" w="14801597">
                <a:moveTo>
                  <a:pt x="0" y="0"/>
                </a:moveTo>
                <a:lnTo>
                  <a:pt x="14801597" y="0"/>
                </a:lnTo>
                <a:lnTo>
                  <a:pt x="14801597" y="6697722"/>
                </a:lnTo>
                <a:lnTo>
                  <a:pt x="0" y="6697722"/>
                </a:lnTo>
                <a:lnTo>
                  <a:pt x="0" y="0"/>
                </a:lnTo>
                <a:close/>
              </a:path>
            </a:pathLst>
          </a:custGeom>
          <a:blipFill rotWithShape="1">
            <a:blip r:embed="rId3">
              <a:alphaModFix amt="3000"/>
            </a:blip>
            <a:stretch>
              <a:fillRect b="0" l="0" r="0" t="0"/>
            </a:stretch>
          </a:blipFill>
          <a:ln>
            <a:noFill/>
          </a:ln>
        </p:spPr>
      </p:sp>
      <p:sp>
        <p:nvSpPr>
          <p:cNvPr id="357" name="Google Shape;357;g2d06a1299a4_0_26"/>
          <p:cNvSpPr txBox="1"/>
          <p:nvPr/>
        </p:nvSpPr>
        <p:spPr>
          <a:xfrm>
            <a:off x="2268000" y="992250"/>
            <a:ext cx="11664000" cy="560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Calibri"/>
                <a:ea typeface="Calibri"/>
                <a:cs typeface="Calibri"/>
                <a:sym typeface="Calibri"/>
              </a:rPr>
              <a:t>Things to include while mentioning graphs:</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AutoNum type="arabicPeriod"/>
            </a:pPr>
            <a:r>
              <a:rPr lang="en-US" sz="3200">
                <a:solidFill>
                  <a:schemeClr val="lt1"/>
                </a:solidFill>
                <a:latin typeface="Calibri"/>
                <a:ea typeface="Calibri"/>
                <a:cs typeface="Calibri"/>
                <a:sym typeface="Calibri"/>
              </a:rPr>
              <a:t>All cities except Dallas have regional airports, which is not surprising that they have delays</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AutoNum type="arabicPeriod"/>
            </a:pPr>
            <a:r>
              <a:rPr lang="en-US" sz="3200">
                <a:solidFill>
                  <a:schemeClr val="lt1"/>
                </a:solidFill>
                <a:latin typeface="Calibri"/>
                <a:ea typeface="Calibri"/>
                <a:cs typeface="Calibri"/>
                <a:sym typeface="Calibri"/>
              </a:rPr>
              <a:t>In graph 7, only skywest is a regional airline, rest all are international</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AutoNum type="arabicPeriod"/>
            </a:pPr>
            <a:r>
              <a:rPr lang="en-US" sz="3200">
                <a:solidFill>
                  <a:schemeClr val="lt1"/>
                </a:solidFill>
                <a:latin typeface="Calibri"/>
                <a:ea typeface="Calibri"/>
                <a:cs typeface="Calibri"/>
                <a:sym typeface="Calibri"/>
              </a:rPr>
              <a:t>Whoever talks about time graphs (graph 9) should also mention that there is no distinguishable patterns by day of the week and by weekday/weekend</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AutoNum type="arabicPeriod"/>
            </a:pPr>
            <a:r>
              <a:rPr lang="en-US" sz="3200">
                <a:solidFill>
                  <a:schemeClr val="lt1"/>
                </a:solidFill>
                <a:latin typeface="Calibri"/>
                <a:ea typeface="Calibri"/>
                <a:cs typeface="Calibri"/>
                <a:sym typeface="Calibri"/>
              </a:rPr>
              <a:t>We see a jump in cancellations by month, which is why we dive deeper into understanding why that is. Turns out it is because of COVID. (heatmap)</a:t>
            </a:r>
            <a:endParaRPr sz="32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6059" l="0" r="-39372" t="-9331"/>
            </a:stretch>
          </a:blipFill>
          <a:ln>
            <a:noFill/>
          </a:ln>
        </p:spPr>
      </p:sp>
      <p:sp>
        <p:nvSpPr>
          <p:cNvPr id="363" name="Google Shape;363;p1"/>
          <p:cNvSpPr/>
          <p:nvPr/>
        </p:nvSpPr>
        <p:spPr>
          <a:xfrm>
            <a:off x="0" y="-1340017"/>
            <a:ext cx="12967034" cy="12967034"/>
          </a:xfrm>
          <a:custGeom>
            <a:rect b="b" l="l" r="r" t="t"/>
            <a:pathLst>
              <a:path extrusionOk="0" h="12967034" w="12967034">
                <a:moveTo>
                  <a:pt x="0" y="0"/>
                </a:moveTo>
                <a:lnTo>
                  <a:pt x="12967034" y="0"/>
                </a:lnTo>
                <a:lnTo>
                  <a:pt x="12967034" y="12967034"/>
                </a:lnTo>
                <a:lnTo>
                  <a:pt x="0" y="12967034"/>
                </a:lnTo>
                <a:lnTo>
                  <a:pt x="0" y="0"/>
                </a:lnTo>
                <a:close/>
              </a:path>
            </a:pathLst>
          </a:custGeom>
          <a:blipFill rotWithShape="1">
            <a:blip r:embed="rId4">
              <a:alphaModFix/>
            </a:blip>
            <a:stretch>
              <a:fillRect b="0" l="0" r="0" t="0"/>
            </a:stretch>
          </a:blipFill>
          <a:ln>
            <a:noFill/>
          </a:ln>
        </p:spPr>
      </p:sp>
      <p:sp>
        <p:nvSpPr>
          <p:cNvPr id="364" name="Google Shape;364;p1"/>
          <p:cNvSpPr/>
          <p:nvPr/>
        </p:nvSpPr>
        <p:spPr>
          <a:xfrm>
            <a:off x="2000383" y="7538009"/>
            <a:ext cx="2184003" cy="74215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1"/>
          <p:cNvGrpSpPr/>
          <p:nvPr/>
        </p:nvGrpSpPr>
        <p:grpSpPr>
          <a:xfrm>
            <a:off x="4184386" y="7538009"/>
            <a:ext cx="742150" cy="742150"/>
            <a:chOff x="0" y="0"/>
            <a:chExt cx="812800" cy="812800"/>
          </a:xfrm>
        </p:grpSpPr>
        <p:sp>
          <p:nvSpPr>
            <p:cNvPr id="366" name="Google Shape;366;p1"/>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F2B82C"/>
            </a:solidFill>
            <a:ln>
              <a:noFill/>
            </a:ln>
          </p:spPr>
        </p:sp>
        <p:sp>
          <p:nvSpPr>
            <p:cNvPr id="367" name="Google Shape;367;p1"/>
            <p:cNvSpPr txBox="1"/>
            <p:nvPr/>
          </p:nvSpPr>
          <p:spPr>
            <a:xfrm>
              <a:off x="0" y="0"/>
              <a:ext cx="812800" cy="812800"/>
            </a:xfrm>
            <a:prstGeom prst="rect">
              <a:avLst/>
            </a:prstGeom>
            <a:noFill/>
            <a:ln>
              <a:noFill/>
            </a:ln>
          </p:spPr>
          <p:txBody>
            <a:bodyPr anchorCtr="0" anchor="ctr" bIns="50800" lIns="50800" spcFirstLastPara="1" rIns="50800" wrap="square" tIns="50800">
              <a:noAutofit/>
            </a:bodyPr>
            <a:lstStyle/>
            <a:p>
              <a:pPr indent="0" lvl="0" marL="0" marR="0" rtl="0" algn="ctr">
                <a:lnSpc>
                  <a:spcPct val="106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8" name="Google Shape;368;p1"/>
          <p:cNvSpPr/>
          <p:nvPr/>
        </p:nvSpPr>
        <p:spPr>
          <a:xfrm flipH="1">
            <a:off x="4344431" y="7765200"/>
            <a:ext cx="422059" cy="287767"/>
          </a:xfrm>
          <a:custGeom>
            <a:rect b="b" l="l" r="r" t="t"/>
            <a:pathLst>
              <a:path extrusionOk="0" h="287767" w="422059">
                <a:moveTo>
                  <a:pt x="422059" y="0"/>
                </a:moveTo>
                <a:lnTo>
                  <a:pt x="0" y="0"/>
                </a:lnTo>
                <a:lnTo>
                  <a:pt x="0" y="287768"/>
                </a:lnTo>
                <a:lnTo>
                  <a:pt x="422059" y="287768"/>
                </a:lnTo>
                <a:lnTo>
                  <a:pt x="422059" y="0"/>
                </a:lnTo>
                <a:close/>
              </a:path>
            </a:pathLst>
          </a:custGeom>
          <a:blipFill rotWithShape="1">
            <a:blip r:embed="rId5">
              <a:alphaModFix/>
            </a:blip>
            <a:stretch>
              <a:fillRect b="0" l="0" r="0" t="0"/>
            </a:stretch>
          </a:blipFill>
          <a:ln>
            <a:noFill/>
          </a:ln>
        </p:spPr>
      </p:sp>
      <p:sp>
        <p:nvSpPr>
          <p:cNvPr id="369" name="Google Shape;369;p1"/>
          <p:cNvSpPr/>
          <p:nvPr/>
        </p:nvSpPr>
        <p:spPr>
          <a:xfrm>
            <a:off x="1278977" y="895469"/>
            <a:ext cx="478510" cy="478510"/>
          </a:xfrm>
          <a:custGeom>
            <a:rect b="b" l="l" r="r" t="t"/>
            <a:pathLst>
              <a:path extrusionOk="0" h="478510" w="478510">
                <a:moveTo>
                  <a:pt x="0" y="0"/>
                </a:moveTo>
                <a:lnTo>
                  <a:pt x="478510" y="0"/>
                </a:lnTo>
                <a:lnTo>
                  <a:pt x="478510" y="478511"/>
                </a:lnTo>
                <a:lnTo>
                  <a:pt x="0" y="478511"/>
                </a:lnTo>
                <a:lnTo>
                  <a:pt x="0" y="0"/>
                </a:lnTo>
                <a:close/>
              </a:path>
            </a:pathLst>
          </a:custGeom>
          <a:blipFill rotWithShape="1">
            <a:blip r:embed="rId6">
              <a:alphaModFix/>
            </a:blip>
            <a:stretch>
              <a:fillRect b="0" l="0" r="0" t="0"/>
            </a:stretch>
          </a:blipFill>
          <a:ln>
            <a:noFill/>
          </a:ln>
        </p:spPr>
      </p:sp>
      <p:sp>
        <p:nvSpPr>
          <p:cNvPr id="370" name="Google Shape;370;p1"/>
          <p:cNvSpPr/>
          <p:nvPr/>
        </p:nvSpPr>
        <p:spPr>
          <a:xfrm rot="-2407347">
            <a:off x="8194384" y="-572622"/>
            <a:ext cx="14801597" cy="6697722"/>
          </a:xfrm>
          <a:custGeom>
            <a:rect b="b" l="l" r="r" t="t"/>
            <a:pathLst>
              <a:path extrusionOk="0" h="6697722" w="14801597">
                <a:moveTo>
                  <a:pt x="0" y="0"/>
                </a:moveTo>
                <a:lnTo>
                  <a:pt x="14801597" y="0"/>
                </a:lnTo>
                <a:lnTo>
                  <a:pt x="14801597" y="6697723"/>
                </a:lnTo>
                <a:lnTo>
                  <a:pt x="0" y="6697723"/>
                </a:lnTo>
                <a:lnTo>
                  <a:pt x="0" y="0"/>
                </a:lnTo>
                <a:close/>
              </a:path>
            </a:pathLst>
          </a:custGeom>
          <a:blipFill rotWithShape="1">
            <a:blip r:embed="rId7">
              <a:alphaModFix amt="3000"/>
            </a:blip>
            <a:stretch>
              <a:fillRect b="0" l="0" r="0" t="0"/>
            </a:stretch>
          </a:blipFill>
          <a:ln>
            <a:noFill/>
          </a:ln>
        </p:spPr>
      </p:sp>
      <p:sp>
        <p:nvSpPr>
          <p:cNvPr id="371" name="Google Shape;371;p1"/>
          <p:cNvSpPr txBox="1"/>
          <p:nvPr/>
        </p:nvSpPr>
        <p:spPr>
          <a:xfrm>
            <a:off x="2000383" y="2369716"/>
            <a:ext cx="8671578" cy="235267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9000" u="none" cap="none" strike="noStrike">
                <a:solidFill>
                  <a:srgbClr val="F2B82C"/>
                </a:solidFill>
                <a:latin typeface="Montserrat"/>
                <a:ea typeface="Montserrat"/>
                <a:cs typeface="Montserrat"/>
                <a:sym typeface="Montserrat"/>
              </a:rPr>
              <a:t>PRIVATE JET RENTAL</a:t>
            </a:r>
            <a:endParaRPr/>
          </a:p>
        </p:txBody>
      </p:sp>
      <p:sp>
        <p:nvSpPr>
          <p:cNvPr id="372" name="Google Shape;372;p1"/>
          <p:cNvSpPr txBox="1"/>
          <p:nvPr/>
        </p:nvSpPr>
        <p:spPr>
          <a:xfrm>
            <a:off x="2000383" y="4647188"/>
            <a:ext cx="7865023" cy="496312"/>
          </a:xfrm>
          <a:prstGeom prst="rect">
            <a:avLst/>
          </a:prstGeom>
          <a:noFill/>
          <a:ln>
            <a:noFill/>
          </a:ln>
        </p:spPr>
        <p:txBody>
          <a:bodyPr anchorCtr="0" anchor="t" bIns="0" lIns="0" spcFirstLastPara="1" rIns="0" wrap="square" tIns="0">
            <a:spAutoFit/>
          </a:bodyPr>
          <a:lstStyle/>
          <a:p>
            <a:pPr indent="0" lvl="0" marL="0" marR="0" rtl="0" algn="l">
              <a:lnSpc>
                <a:spcPct val="198044"/>
              </a:lnSpc>
              <a:spcBef>
                <a:spcPts val="0"/>
              </a:spcBef>
              <a:spcAft>
                <a:spcPts val="0"/>
              </a:spcAft>
              <a:buNone/>
            </a:pPr>
            <a:r>
              <a:rPr b="0" i="0" lang="en-US" sz="2199" u="none" cap="none" strike="noStrike">
                <a:solidFill>
                  <a:srgbClr val="D6D3CE"/>
                </a:solidFill>
                <a:latin typeface="Montserrat"/>
                <a:ea typeface="Montserrat"/>
                <a:cs typeface="Montserrat"/>
                <a:sym typeface="Montserrat"/>
              </a:rPr>
              <a:t>PRIVATE JET COMPANY PROFILE</a:t>
            </a:r>
            <a:endParaRPr/>
          </a:p>
        </p:txBody>
      </p:sp>
      <p:sp>
        <p:nvSpPr>
          <p:cNvPr id="373" name="Google Shape;373;p1"/>
          <p:cNvSpPr txBox="1"/>
          <p:nvPr/>
        </p:nvSpPr>
        <p:spPr>
          <a:xfrm>
            <a:off x="2000383" y="5641057"/>
            <a:ext cx="6422762" cy="1177191"/>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Presentations are tools that can be used as lectures, speeches, reports, and more. It is mostly presented </a:t>
            </a:r>
            <a:endParaRPr/>
          </a:p>
        </p:txBody>
      </p:sp>
      <p:sp>
        <p:nvSpPr>
          <p:cNvPr id="374" name="Google Shape;374;p1"/>
          <p:cNvSpPr txBox="1"/>
          <p:nvPr/>
        </p:nvSpPr>
        <p:spPr>
          <a:xfrm>
            <a:off x="2075702" y="7641067"/>
            <a:ext cx="2033366" cy="402684"/>
          </a:xfrm>
          <a:prstGeom prst="rect">
            <a:avLst/>
          </a:prstGeom>
          <a:noFill/>
          <a:ln>
            <a:noFill/>
          </a:ln>
        </p:spPr>
        <p:txBody>
          <a:bodyPr anchorCtr="0" anchor="t" bIns="0" lIns="0" spcFirstLastPara="1" rIns="0" wrap="square" tIns="0">
            <a:spAutoFit/>
          </a:bodyPr>
          <a:lstStyle/>
          <a:p>
            <a:pPr indent="0" lvl="0" marL="0" marR="0" rtl="0" algn="ctr">
              <a:lnSpc>
                <a:spcPct val="198000"/>
              </a:lnSpc>
              <a:spcBef>
                <a:spcPts val="0"/>
              </a:spcBef>
              <a:spcAft>
                <a:spcPts val="0"/>
              </a:spcAft>
              <a:buNone/>
            </a:pPr>
            <a:r>
              <a:rPr b="1" i="0" lang="en-US" sz="1800" u="none" cap="none" strike="noStrike">
                <a:solidFill>
                  <a:srgbClr val="18222B"/>
                </a:solidFill>
                <a:latin typeface="Montserrat"/>
                <a:ea typeface="Montserrat"/>
                <a:cs typeface="Montserrat"/>
                <a:sym typeface="Montserrat"/>
              </a:rPr>
              <a:t>Start Slide</a:t>
            </a:r>
            <a:endParaRPr/>
          </a:p>
        </p:txBody>
      </p:sp>
      <p:sp>
        <p:nvSpPr>
          <p:cNvPr id="375" name="Google Shape;375;p1"/>
          <p:cNvSpPr txBox="1"/>
          <p:nvPr/>
        </p:nvSpPr>
        <p:spPr>
          <a:xfrm>
            <a:off x="13169899" y="9220200"/>
            <a:ext cx="4089401" cy="356169"/>
          </a:xfrm>
          <a:prstGeom prst="rect">
            <a:avLst/>
          </a:prstGeom>
          <a:noFill/>
          <a:ln>
            <a:noFill/>
          </a:ln>
        </p:spPr>
        <p:txBody>
          <a:bodyPr anchorCtr="0" anchor="t" bIns="0" lIns="0" spcFirstLastPara="1" rIns="0" wrap="square" tIns="0">
            <a:spAutoFit/>
          </a:bodyPr>
          <a:lstStyle/>
          <a:p>
            <a:pPr indent="0" lvl="0" marL="0" marR="0" rtl="0" algn="r">
              <a:lnSpc>
                <a:spcPct val="140019"/>
              </a:lnSpc>
              <a:spcBef>
                <a:spcPts val="0"/>
              </a:spcBef>
              <a:spcAft>
                <a:spcPts val="0"/>
              </a:spcAft>
              <a:buNone/>
            </a:pPr>
            <a:r>
              <a:rPr b="0" i="0" lang="en-US" sz="2099" u="none" cap="none" strike="noStrike">
                <a:solidFill>
                  <a:srgbClr val="FFFFFF"/>
                </a:solidFill>
                <a:latin typeface="Montserrat"/>
                <a:ea typeface="Montserrat"/>
                <a:cs typeface="Montserrat"/>
                <a:sym typeface="Montserrat"/>
              </a:rPr>
              <a:t>PAGE 1/10</a:t>
            </a:r>
            <a:endParaRPr/>
          </a:p>
        </p:txBody>
      </p:sp>
      <p:sp>
        <p:nvSpPr>
          <p:cNvPr id="376" name="Google Shape;376;p1"/>
          <p:cNvSpPr txBox="1"/>
          <p:nvPr/>
        </p:nvSpPr>
        <p:spPr>
          <a:xfrm>
            <a:off x="2000383" y="937590"/>
            <a:ext cx="4089401" cy="356169"/>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1" i="0" lang="en-US" sz="2099" u="none" cap="none" strike="noStrike">
                <a:solidFill>
                  <a:srgbClr val="FFFFFF"/>
                </a:solidFill>
                <a:latin typeface="Montserrat"/>
                <a:ea typeface="Montserrat"/>
                <a:cs typeface="Montserrat"/>
                <a:sym typeface="Montserrat"/>
              </a:rPr>
              <a:t>Private Jet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380" name="Shape 380"/>
        <p:cNvGrpSpPr/>
        <p:nvPr/>
      </p:nvGrpSpPr>
      <p:grpSpPr>
        <a:xfrm>
          <a:off x="0" y="0"/>
          <a:ext cx="0" cy="0"/>
          <a:chOff x="0" y="0"/>
          <a:chExt cx="0" cy="0"/>
        </a:xfrm>
      </p:grpSpPr>
      <p:sp>
        <p:nvSpPr>
          <p:cNvPr id="381" name="Google Shape;381;p7"/>
          <p:cNvSpPr/>
          <p:nvPr/>
        </p:nvSpPr>
        <p:spPr>
          <a:xfrm>
            <a:off x="6345650" y="2401453"/>
            <a:ext cx="4960213" cy="6022524"/>
          </a:xfrm>
          <a:custGeom>
            <a:rect b="b" l="l" r="r" t="t"/>
            <a:pathLst>
              <a:path extrusionOk="0" h="1455595" w="1708945">
                <a:moveTo>
                  <a:pt x="68661" y="0"/>
                </a:moveTo>
                <a:lnTo>
                  <a:pt x="1640284" y="0"/>
                </a:lnTo>
                <a:cubicBezTo>
                  <a:pt x="1678204" y="0"/>
                  <a:pt x="1708945" y="30741"/>
                  <a:pt x="1708945" y="68661"/>
                </a:cubicBezTo>
                <a:lnTo>
                  <a:pt x="1708945" y="1386934"/>
                </a:lnTo>
                <a:cubicBezTo>
                  <a:pt x="1708945" y="1405144"/>
                  <a:pt x="1701711" y="1422608"/>
                  <a:pt x="1688835" y="1435485"/>
                </a:cubicBezTo>
                <a:cubicBezTo>
                  <a:pt x="1675958" y="1448361"/>
                  <a:pt x="1658494" y="1455595"/>
                  <a:pt x="1640284" y="1455595"/>
                </a:cubicBezTo>
                <a:lnTo>
                  <a:pt x="68661" y="1455595"/>
                </a:lnTo>
                <a:cubicBezTo>
                  <a:pt x="30741" y="1455595"/>
                  <a:pt x="0" y="1424854"/>
                  <a:pt x="0" y="1386934"/>
                </a:cubicBezTo>
                <a:lnTo>
                  <a:pt x="0" y="68661"/>
                </a:lnTo>
                <a:cubicBezTo>
                  <a:pt x="0" y="30741"/>
                  <a:pt x="30741" y="0"/>
                  <a:pt x="68661" y="0"/>
                </a:cubicBezTo>
                <a:close/>
              </a:path>
            </a:pathLst>
          </a:custGeom>
          <a:solidFill>
            <a:srgbClr val="F2B8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7"/>
          <p:cNvSpPr/>
          <p:nvPr/>
        </p:nvSpPr>
        <p:spPr>
          <a:xfrm>
            <a:off x="911700" y="2401450"/>
            <a:ext cx="4848231" cy="6022524"/>
          </a:xfrm>
          <a:custGeom>
            <a:rect b="b" l="l" r="r" t="t"/>
            <a:pathLst>
              <a:path extrusionOk="0" h="1455595" w="1535465">
                <a:moveTo>
                  <a:pt x="76419" y="0"/>
                </a:moveTo>
                <a:lnTo>
                  <a:pt x="1459046" y="0"/>
                </a:lnTo>
                <a:cubicBezTo>
                  <a:pt x="1479313" y="0"/>
                  <a:pt x="1498751" y="8051"/>
                  <a:pt x="1513082" y="22383"/>
                </a:cubicBezTo>
                <a:cubicBezTo>
                  <a:pt x="1527414" y="36714"/>
                  <a:pt x="1535465" y="56151"/>
                  <a:pt x="1535465" y="76419"/>
                </a:cubicBezTo>
                <a:lnTo>
                  <a:pt x="1535465" y="1379176"/>
                </a:lnTo>
                <a:cubicBezTo>
                  <a:pt x="1535465" y="1421381"/>
                  <a:pt x="1501251" y="1455595"/>
                  <a:pt x="1459046" y="1455595"/>
                </a:cubicBezTo>
                <a:lnTo>
                  <a:pt x="76419" y="1455595"/>
                </a:lnTo>
                <a:cubicBezTo>
                  <a:pt x="56151" y="1455595"/>
                  <a:pt x="36714" y="1447544"/>
                  <a:pt x="22383" y="1433213"/>
                </a:cubicBezTo>
                <a:cubicBezTo>
                  <a:pt x="8051" y="1418881"/>
                  <a:pt x="0" y="1399444"/>
                  <a:pt x="0" y="1379176"/>
                </a:cubicBezTo>
                <a:lnTo>
                  <a:pt x="0" y="76419"/>
                </a:lnTo>
                <a:cubicBezTo>
                  <a:pt x="0" y="56151"/>
                  <a:pt x="8051" y="36714"/>
                  <a:pt x="22383" y="22383"/>
                </a:cubicBezTo>
                <a:cubicBezTo>
                  <a:pt x="36714" y="8051"/>
                  <a:pt x="56151" y="0"/>
                  <a:pt x="76419" y="0"/>
                </a:cubicBezTo>
                <a:close/>
              </a:path>
            </a:pathLst>
          </a:custGeom>
          <a:solidFill>
            <a:srgbClr val="F2B8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rot="-2407347">
            <a:off x="8960933" y="-1974882"/>
            <a:ext cx="14801597" cy="6697722"/>
          </a:xfrm>
          <a:custGeom>
            <a:rect b="b" l="l" r="r" t="t"/>
            <a:pathLst>
              <a:path extrusionOk="0" h="6697722" w="14801597">
                <a:moveTo>
                  <a:pt x="0" y="0"/>
                </a:moveTo>
                <a:lnTo>
                  <a:pt x="14801596" y="0"/>
                </a:lnTo>
                <a:lnTo>
                  <a:pt x="14801596" y="6697723"/>
                </a:lnTo>
                <a:lnTo>
                  <a:pt x="0" y="6697723"/>
                </a:lnTo>
                <a:lnTo>
                  <a:pt x="0" y="0"/>
                </a:lnTo>
                <a:close/>
              </a:path>
            </a:pathLst>
          </a:custGeom>
          <a:blipFill rotWithShape="1">
            <a:blip r:embed="rId3">
              <a:alphaModFix amt="8999"/>
            </a:blip>
            <a:stretch>
              <a:fillRect b="0" l="0" r="0" t="0"/>
            </a:stretch>
          </a:blipFill>
          <a:ln>
            <a:noFill/>
          </a:ln>
        </p:spPr>
      </p:sp>
      <p:sp>
        <p:nvSpPr>
          <p:cNvPr id="384" name="Google Shape;384;p7"/>
          <p:cNvSpPr txBox="1"/>
          <p:nvPr/>
        </p:nvSpPr>
        <p:spPr>
          <a:xfrm>
            <a:off x="2445832" y="937602"/>
            <a:ext cx="13396200" cy="1200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7797" u="none" cap="none" strike="noStrike">
                <a:solidFill>
                  <a:srgbClr val="F2B82C"/>
                </a:solidFill>
                <a:latin typeface="Montserrat"/>
                <a:ea typeface="Montserrat"/>
                <a:cs typeface="Montserrat"/>
                <a:sym typeface="Montserrat"/>
              </a:rPr>
              <a:t>INNOVATION SERVICE</a:t>
            </a:r>
            <a:endParaRPr/>
          </a:p>
        </p:txBody>
      </p:sp>
      <p:sp>
        <p:nvSpPr>
          <p:cNvPr id="385" name="Google Shape;385;p7"/>
          <p:cNvSpPr txBox="1"/>
          <p:nvPr/>
        </p:nvSpPr>
        <p:spPr>
          <a:xfrm>
            <a:off x="13169899" y="8590575"/>
            <a:ext cx="4089300" cy="323100"/>
          </a:xfrm>
          <a:prstGeom prst="rect">
            <a:avLst/>
          </a:prstGeom>
          <a:noFill/>
          <a:ln>
            <a:noFill/>
          </a:ln>
        </p:spPr>
        <p:txBody>
          <a:bodyPr anchorCtr="0" anchor="t" bIns="0" lIns="0" spcFirstLastPara="1" rIns="0" wrap="square" tIns="0">
            <a:spAutoFit/>
          </a:bodyPr>
          <a:lstStyle/>
          <a:p>
            <a:pPr indent="0" lvl="0" marL="0" marR="0" rtl="0" algn="r">
              <a:lnSpc>
                <a:spcPct val="140019"/>
              </a:lnSpc>
              <a:spcBef>
                <a:spcPts val="0"/>
              </a:spcBef>
              <a:spcAft>
                <a:spcPts val="0"/>
              </a:spcAft>
              <a:buNone/>
            </a:pPr>
            <a:r>
              <a:rPr b="0" i="0" lang="en-US" sz="2099" u="none" cap="none" strike="noStrike">
                <a:solidFill>
                  <a:srgbClr val="FFFFFF"/>
                </a:solidFill>
                <a:latin typeface="Montserrat"/>
                <a:ea typeface="Montserrat"/>
                <a:cs typeface="Montserrat"/>
                <a:sym typeface="Montserrat"/>
              </a:rPr>
              <a:t>PAGE 7/10</a:t>
            </a:r>
            <a:endParaRPr/>
          </a:p>
        </p:txBody>
      </p:sp>
      <p:sp>
        <p:nvSpPr>
          <p:cNvPr id="386" name="Google Shape;386;p7"/>
          <p:cNvSpPr txBox="1"/>
          <p:nvPr/>
        </p:nvSpPr>
        <p:spPr>
          <a:xfrm>
            <a:off x="2154116" y="2675283"/>
            <a:ext cx="2363400" cy="538800"/>
          </a:xfrm>
          <a:prstGeom prst="rect">
            <a:avLst/>
          </a:prstGeom>
          <a:noFill/>
          <a:ln>
            <a:noFill/>
          </a:ln>
        </p:spPr>
        <p:txBody>
          <a:bodyPr anchorCtr="0" anchor="t" bIns="0" lIns="0" spcFirstLastPara="1" rIns="0" wrap="square" tIns="0">
            <a:spAutoFit/>
          </a:bodyPr>
          <a:lstStyle/>
          <a:p>
            <a:pPr indent="0" lvl="0" marL="0" marR="0" rtl="0" algn="ctr">
              <a:lnSpc>
                <a:spcPct val="124010"/>
              </a:lnSpc>
              <a:spcBef>
                <a:spcPts val="0"/>
              </a:spcBef>
              <a:spcAft>
                <a:spcPts val="0"/>
              </a:spcAft>
              <a:buNone/>
            </a:pPr>
            <a:r>
              <a:rPr b="1" lang="en-US" sz="3500">
                <a:solidFill>
                  <a:srgbClr val="18222B"/>
                </a:solidFill>
                <a:latin typeface="Montserrat"/>
                <a:ea typeface="Montserrat"/>
                <a:cs typeface="Montserrat"/>
                <a:sym typeface="Montserrat"/>
              </a:rPr>
              <a:t>Location</a:t>
            </a:r>
            <a:endParaRPr sz="3500"/>
          </a:p>
        </p:txBody>
      </p:sp>
      <p:sp>
        <p:nvSpPr>
          <p:cNvPr id="387" name="Google Shape;387;p7"/>
          <p:cNvSpPr txBox="1"/>
          <p:nvPr/>
        </p:nvSpPr>
        <p:spPr>
          <a:xfrm>
            <a:off x="7644072" y="2786983"/>
            <a:ext cx="2363400" cy="538800"/>
          </a:xfrm>
          <a:prstGeom prst="rect">
            <a:avLst/>
          </a:prstGeom>
          <a:noFill/>
          <a:ln>
            <a:noFill/>
          </a:ln>
        </p:spPr>
        <p:txBody>
          <a:bodyPr anchorCtr="0" anchor="t" bIns="0" lIns="0" spcFirstLastPara="1" rIns="0" wrap="square" tIns="0">
            <a:spAutoFit/>
          </a:bodyPr>
          <a:lstStyle/>
          <a:p>
            <a:pPr indent="0" lvl="0" marL="0" marR="0" rtl="0" algn="ctr">
              <a:lnSpc>
                <a:spcPct val="124010"/>
              </a:lnSpc>
              <a:spcBef>
                <a:spcPts val="0"/>
              </a:spcBef>
              <a:spcAft>
                <a:spcPts val="0"/>
              </a:spcAft>
              <a:buNone/>
            </a:pPr>
            <a:r>
              <a:rPr b="1" lang="en-US" sz="3500">
                <a:solidFill>
                  <a:srgbClr val="18222B"/>
                </a:solidFill>
                <a:latin typeface="Montserrat"/>
                <a:ea typeface="Montserrat"/>
                <a:cs typeface="Montserrat"/>
                <a:sym typeface="Montserrat"/>
              </a:rPr>
              <a:t>Airline</a:t>
            </a:r>
            <a:endParaRPr/>
          </a:p>
        </p:txBody>
      </p:sp>
      <p:sp>
        <p:nvSpPr>
          <p:cNvPr id="388" name="Google Shape;388;p7"/>
          <p:cNvSpPr/>
          <p:nvPr/>
        </p:nvSpPr>
        <p:spPr>
          <a:xfrm>
            <a:off x="11891600" y="2401449"/>
            <a:ext cx="4960213" cy="6022524"/>
          </a:xfrm>
          <a:custGeom>
            <a:rect b="b" l="l" r="r" t="t"/>
            <a:pathLst>
              <a:path extrusionOk="0" h="1455595" w="1708945">
                <a:moveTo>
                  <a:pt x="68661" y="0"/>
                </a:moveTo>
                <a:lnTo>
                  <a:pt x="1640284" y="0"/>
                </a:lnTo>
                <a:cubicBezTo>
                  <a:pt x="1678204" y="0"/>
                  <a:pt x="1708945" y="30741"/>
                  <a:pt x="1708945" y="68661"/>
                </a:cubicBezTo>
                <a:lnTo>
                  <a:pt x="1708945" y="1386934"/>
                </a:lnTo>
                <a:cubicBezTo>
                  <a:pt x="1708945" y="1405144"/>
                  <a:pt x="1701711" y="1422608"/>
                  <a:pt x="1688835" y="1435485"/>
                </a:cubicBezTo>
                <a:cubicBezTo>
                  <a:pt x="1675958" y="1448361"/>
                  <a:pt x="1658494" y="1455595"/>
                  <a:pt x="1640284" y="1455595"/>
                </a:cubicBezTo>
                <a:lnTo>
                  <a:pt x="68661" y="1455595"/>
                </a:lnTo>
                <a:cubicBezTo>
                  <a:pt x="30741" y="1455595"/>
                  <a:pt x="0" y="1424854"/>
                  <a:pt x="0" y="1386934"/>
                </a:cubicBezTo>
                <a:lnTo>
                  <a:pt x="0" y="68661"/>
                </a:lnTo>
                <a:cubicBezTo>
                  <a:pt x="0" y="30741"/>
                  <a:pt x="30741" y="0"/>
                  <a:pt x="68661" y="0"/>
                </a:cubicBezTo>
                <a:close/>
              </a:path>
            </a:pathLst>
          </a:custGeom>
          <a:solidFill>
            <a:srgbClr val="F2B8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txBox="1"/>
          <p:nvPr/>
        </p:nvSpPr>
        <p:spPr>
          <a:xfrm>
            <a:off x="13190010" y="2786971"/>
            <a:ext cx="2363400" cy="538800"/>
          </a:xfrm>
          <a:prstGeom prst="rect">
            <a:avLst/>
          </a:prstGeom>
          <a:noFill/>
          <a:ln>
            <a:noFill/>
          </a:ln>
        </p:spPr>
        <p:txBody>
          <a:bodyPr anchorCtr="0" anchor="t" bIns="0" lIns="0" spcFirstLastPara="1" rIns="0" wrap="square" tIns="0">
            <a:spAutoFit/>
          </a:bodyPr>
          <a:lstStyle/>
          <a:p>
            <a:pPr indent="0" lvl="0" marL="0" marR="0" rtl="0" algn="ctr">
              <a:lnSpc>
                <a:spcPct val="124010"/>
              </a:lnSpc>
              <a:spcBef>
                <a:spcPts val="0"/>
              </a:spcBef>
              <a:spcAft>
                <a:spcPts val="0"/>
              </a:spcAft>
              <a:buNone/>
            </a:pPr>
            <a:r>
              <a:rPr b="1" lang="en-US" sz="3500">
                <a:solidFill>
                  <a:srgbClr val="18222B"/>
                </a:solidFill>
                <a:latin typeface="Montserrat"/>
                <a:ea typeface="Montserrat"/>
                <a:cs typeface="Montserrat"/>
                <a:sym typeface="Montserrat"/>
              </a:rPr>
              <a:t>Time</a:t>
            </a:r>
            <a:endParaRPr/>
          </a:p>
        </p:txBody>
      </p:sp>
      <p:pic>
        <p:nvPicPr>
          <p:cNvPr id="390" name="Google Shape;390;p7"/>
          <p:cNvPicPr preferRelativeResize="0"/>
          <p:nvPr/>
        </p:nvPicPr>
        <p:blipFill rotWithShape="1">
          <a:blip r:embed="rId4">
            <a:alphaModFix/>
          </a:blip>
          <a:srcRect b="0" l="22267" r="22267" t="0"/>
          <a:stretch/>
        </p:blipFill>
        <p:spPr>
          <a:xfrm>
            <a:off x="12822123" y="3567939"/>
            <a:ext cx="4784852" cy="5747590"/>
          </a:xfrm>
          <a:prstGeom prst="rect">
            <a:avLst/>
          </a:prstGeom>
          <a:noFill/>
          <a:ln>
            <a:noFill/>
          </a:ln>
        </p:spPr>
      </p:pic>
      <p:pic>
        <p:nvPicPr>
          <p:cNvPr id="391" name="Google Shape;391;p7"/>
          <p:cNvPicPr preferRelativeResize="0"/>
          <p:nvPr/>
        </p:nvPicPr>
        <p:blipFill rotWithShape="1">
          <a:blip r:embed="rId5">
            <a:alphaModFix/>
          </a:blip>
          <a:srcRect b="36167" l="34965" r="29630" t="0"/>
          <a:stretch/>
        </p:blipFill>
        <p:spPr>
          <a:xfrm>
            <a:off x="1750260" y="3751750"/>
            <a:ext cx="4784839" cy="5747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395" name="Shape 395"/>
        <p:cNvGrpSpPr/>
        <p:nvPr/>
      </p:nvGrpSpPr>
      <p:grpSpPr>
        <a:xfrm>
          <a:off x="0" y="0"/>
          <a:ext cx="0" cy="0"/>
          <a:chOff x="0" y="0"/>
          <a:chExt cx="0" cy="0"/>
        </a:xfrm>
      </p:grpSpPr>
      <p:pic>
        <p:nvPicPr>
          <p:cNvPr id="396" name="Google Shape;396;p2"/>
          <p:cNvPicPr preferRelativeResize="0"/>
          <p:nvPr/>
        </p:nvPicPr>
        <p:blipFill rotWithShape="1">
          <a:blip r:embed="rId3">
            <a:alphaModFix/>
          </a:blip>
          <a:srcRect b="17607" l="0" r="0" t="17608"/>
          <a:stretch/>
        </p:blipFill>
        <p:spPr>
          <a:xfrm>
            <a:off x="1028700" y="2343973"/>
            <a:ext cx="6502856" cy="2806755"/>
          </a:xfrm>
          <a:prstGeom prst="rect">
            <a:avLst/>
          </a:prstGeom>
          <a:noFill/>
          <a:ln>
            <a:noFill/>
          </a:ln>
        </p:spPr>
      </p:pic>
      <p:pic>
        <p:nvPicPr>
          <p:cNvPr id="397" name="Google Shape;397;p2"/>
          <p:cNvPicPr preferRelativeResize="0"/>
          <p:nvPr/>
        </p:nvPicPr>
        <p:blipFill rotWithShape="1">
          <a:blip r:embed="rId4">
            <a:alphaModFix/>
          </a:blip>
          <a:srcRect b="14499" l="0" r="0" t="14500"/>
          <a:stretch/>
        </p:blipFill>
        <p:spPr>
          <a:xfrm>
            <a:off x="1028700" y="5387665"/>
            <a:ext cx="6502856" cy="2806755"/>
          </a:xfrm>
          <a:prstGeom prst="rect">
            <a:avLst/>
          </a:prstGeom>
          <a:noFill/>
          <a:ln>
            <a:noFill/>
          </a:ln>
        </p:spPr>
      </p:pic>
      <p:sp>
        <p:nvSpPr>
          <p:cNvPr id="398" name="Google Shape;398;p2"/>
          <p:cNvSpPr/>
          <p:nvPr/>
        </p:nvSpPr>
        <p:spPr>
          <a:xfrm>
            <a:off x="1278977" y="895469"/>
            <a:ext cx="478510" cy="478510"/>
          </a:xfrm>
          <a:custGeom>
            <a:rect b="b" l="l" r="r" t="t"/>
            <a:pathLst>
              <a:path extrusionOk="0" h="478510" w="478510">
                <a:moveTo>
                  <a:pt x="0" y="0"/>
                </a:moveTo>
                <a:lnTo>
                  <a:pt x="478510" y="0"/>
                </a:lnTo>
                <a:lnTo>
                  <a:pt x="478510" y="478511"/>
                </a:lnTo>
                <a:lnTo>
                  <a:pt x="0" y="478511"/>
                </a:lnTo>
                <a:lnTo>
                  <a:pt x="0" y="0"/>
                </a:lnTo>
                <a:close/>
              </a:path>
            </a:pathLst>
          </a:custGeom>
          <a:blipFill rotWithShape="1">
            <a:blip r:embed="rId5">
              <a:alphaModFix/>
            </a:blip>
            <a:stretch>
              <a:fillRect b="0" l="0" r="0" t="0"/>
            </a:stretch>
          </a:blipFill>
          <a:ln>
            <a:noFill/>
          </a:ln>
        </p:spPr>
      </p:sp>
      <p:sp>
        <p:nvSpPr>
          <p:cNvPr id="399" name="Google Shape;399;p2"/>
          <p:cNvSpPr txBox="1"/>
          <p:nvPr/>
        </p:nvSpPr>
        <p:spPr>
          <a:xfrm>
            <a:off x="13169899" y="9220200"/>
            <a:ext cx="4089401" cy="356169"/>
          </a:xfrm>
          <a:prstGeom prst="rect">
            <a:avLst/>
          </a:prstGeom>
          <a:noFill/>
          <a:ln>
            <a:noFill/>
          </a:ln>
        </p:spPr>
        <p:txBody>
          <a:bodyPr anchorCtr="0" anchor="t" bIns="0" lIns="0" spcFirstLastPara="1" rIns="0" wrap="square" tIns="0">
            <a:spAutoFit/>
          </a:bodyPr>
          <a:lstStyle/>
          <a:p>
            <a:pPr indent="0" lvl="0" marL="0" marR="0" rtl="0" algn="r">
              <a:lnSpc>
                <a:spcPct val="140019"/>
              </a:lnSpc>
              <a:spcBef>
                <a:spcPts val="0"/>
              </a:spcBef>
              <a:spcAft>
                <a:spcPts val="0"/>
              </a:spcAft>
              <a:buNone/>
            </a:pPr>
            <a:r>
              <a:rPr b="0" i="0" lang="en-US" sz="2099" u="none" cap="none" strike="noStrike">
                <a:solidFill>
                  <a:srgbClr val="FFFFFF"/>
                </a:solidFill>
                <a:latin typeface="Montserrat"/>
                <a:ea typeface="Montserrat"/>
                <a:cs typeface="Montserrat"/>
                <a:sym typeface="Montserrat"/>
              </a:rPr>
              <a:t>PAGE 2/10</a:t>
            </a:r>
            <a:endParaRPr/>
          </a:p>
        </p:txBody>
      </p:sp>
      <p:sp>
        <p:nvSpPr>
          <p:cNvPr id="400" name="Google Shape;400;p2"/>
          <p:cNvSpPr/>
          <p:nvPr/>
        </p:nvSpPr>
        <p:spPr>
          <a:xfrm rot="-2407347">
            <a:off x="10227981" y="-2373171"/>
            <a:ext cx="14801597" cy="6697722"/>
          </a:xfrm>
          <a:custGeom>
            <a:rect b="b" l="l" r="r" t="t"/>
            <a:pathLst>
              <a:path extrusionOk="0" h="6697722" w="14801597">
                <a:moveTo>
                  <a:pt x="0" y="0"/>
                </a:moveTo>
                <a:lnTo>
                  <a:pt x="14801597" y="0"/>
                </a:lnTo>
                <a:lnTo>
                  <a:pt x="14801597" y="6697722"/>
                </a:lnTo>
                <a:lnTo>
                  <a:pt x="0" y="6697722"/>
                </a:lnTo>
                <a:lnTo>
                  <a:pt x="0" y="0"/>
                </a:lnTo>
                <a:close/>
              </a:path>
            </a:pathLst>
          </a:custGeom>
          <a:blipFill rotWithShape="1">
            <a:blip r:embed="rId6">
              <a:alphaModFix amt="3000"/>
            </a:blip>
            <a:stretch>
              <a:fillRect b="0" l="0" r="0" t="0"/>
            </a:stretch>
          </a:blipFill>
          <a:ln>
            <a:noFill/>
          </a:ln>
        </p:spPr>
      </p:sp>
      <p:sp>
        <p:nvSpPr>
          <p:cNvPr id="401" name="Google Shape;401;p2"/>
          <p:cNvSpPr txBox="1"/>
          <p:nvPr/>
        </p:nvSpPr>
        <p:spPr>
          <a:xfrm>
            <a:off x="8341539" y="2232630"/>
            <a:ext cx="8547460" cy="201761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7797" u="none" cap="none" strike="noStrike">
                <a:solidFill>
                  <a:srgbClr val="F2B82C"/>
                </a:solidFill>
                <a:latin typeface="Montserrat"/>
                <a:ea typeface="Montserrat"/>
                <a:cs typeface="Montserrat"/>
                <a:sym typeface="Montserrat"/>
              </a:rPr>
              <a:t>ABOUT OUR COMPANY</a:t>
            </a:r>
            <a:endParaRPr/>
          </a:p>
        </p:txBody>
      </p:sp>
      <p:sp>
        <p:nvSpPr>
          <p:cNvPr id="402" name="Google Shape;402;p2"/>
          <p:cNvSpPr txBox="1"/>
          <p:nvPr/>
        </p:nvSpPr>
        <p:spPr>
          <a:xfrm>
            <a:off x="8341539" y="6247957"/>
            <a:ext cx="2766107" cy="496312"/>
          </a:xfrm>
          <a:prstGeom prst="rect">
            <a:avLst/>
          </a:prstGeom>
          <a:noFill/>
          <a:ln>
            <a:noFill/>
          </a:ln>
        </p:spPr>
        <p:txBody>
          <a:bodyPr anchorCtr="0" anchor="t" bIns="0" lIns="0" spcFirstLastPara="1" rIns="0" wrap="square" tIns="0">
            <a:spAutoFit/>
          </a:bodyPr>
          <a:lstStyle/>
          <a:p>
            <a:pPr indent="0" lvl="0" marL="0" marR="0" rtl="0" algn="l">
              <a:lnSpc>
                <a:spcPct val="198044"/>
              </a:lnSpc>
              <a:spcBef>
                <a:spcPts val="0"/>
              </a:spcBef>
              <a:spcAft>
                <a:spcPts val="0"/>
              </a:spcAft>
              <a:buNone/>
            </a:pPr>
            <a:r>
              <a:rPr b="0" i="0" lang="en-US" sz="2199" u="none" cap="none" strike="noStrike">
                <a:solidFill>
                  <a:srgbClr val="F2B82C"/>
                </a:solidFill>
                <a:latin typeface="Montserrat"/>
                <a:ea typeface="Montserrat"/>
                <a:cs typeface="Montserrat"/>
                <a:sym typeface="Montserrat"/>
              </a:rPr>
              <a:t>ABOUT US</a:t>
            </a:r>
            <a:endParaRPr/>
          </a:p>
        </p:txBody>
      </p:sp>
      <p:sp>
        <p:nvSpPr>
          <p:cNvPr id="403" name="Google Shape;403;p2"/>
          <p:cNvSpPr txBox="1"/>
          <p:nvPr/>
        </p:nvSpPr>
        <p:spPr>
          <a:xfrm>
            <a:off x="12945215" y="6247957"/>
            <a:ext cx="2766107" cy="496312"/>
          </a:xfrm>
          <a:prstGeom prst="rect">
            <a:avLst/>
          </a:prstGeom>
          <a:noFill/>
          <a:ln>
            <a:noFill/>
          </a:ln>
        </p:spPr>
        <p:txBody>
          <a:bodyPr anchorCtr="0" anchor="t" bIns="0" lIns="0" spcFirstLastPara="1" rIns="0" wrap="square" tIns="0">
            <a:spAutoFit/>
          </a:bodyPr>
          <a:lstStyle/>
          <a:p>
            <a:pPr indent="0" lvl="0" marL="0" marR="0" rtl="0" algn="l">
              <a:lnSpc>
                <a:spcPct val="198044"/>
              </a:lnSpc>
              <a:spcBef>
                <a:spcPts val="0"/>
              </a:spcBef>
              <a:spcAft>
                <a:spcPts val="0"/>
              </a:spcAft>
              <a:buNone/>
            </a:pPr>
            <a:r>
              <a:rPr b="0" i="0" lang="en-US" sz="2199" u="none" cap="none" strike="noStrike">
                <a:solidFill>
                  <a:srgbClr val="F2B82C"/>
                </a:solidFill>
                <a:latin typeface="Montserrat"/>
                <a:ea typeface="Montserrat"/>
                <a:cs typeface="Montserrat"/>
                <a:sym typeface="Montserrat"/>
              </a:rPr>
              <a:t>SINCE 1989</a:t>
            </a:r>
            <a:endParaRPr/>
          </a:p>
        </p:txBody>
      </p:sp>
      <p:sp>
        <p:nvSpPr>
          <p:cNvPr id="404" name="Google Shape;404;p2"/>
          <p:cNvSpPr txBox="1"/>
          <p:nvPr/>
        </p:nvSpPr>
        <p:spPr>
          <a:xfrm>
            <a:off x="8341539" y="7017229"/>
            <a:ext cx="3992149" cy="1177191"/>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Presentations are tools that can be used as lectures, speeches, reports</a:t>
            </a:r>
            <a:endParaRPr/>
          </a:p>
        </p:txBody>
      </p:sp>
      <p:sp>
        <p:nvSpPr>
          <p:cNvPr id="405" name="Google Shape;405;p2"/>
          <p:cNvSpPr txBox="1"/>
          <p:nvPr/>
        </p:nvSpPr>
        <p:spPr>
          <a:xfrm>
            <a:off x="8341539" y="4712894"/>
            <a:ext cx="6656090" cy="1177191"/>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Presentations are tools that can be used as lectures, speeches, reports, and more. It is mostly presented like before an audience. </a:t>
            </a:r>
            <a:endParaRPr/>
          </a:p>
        </p:txBody>
      </p:sp>
      <p:sp>
        <p:nvSpPr>
          <p:cNvPr id="406" name="Google Shape;406;p2"/>
          <p:cNvSpPr txBox="1"/>
          <p:nvPr/>
        </p:nvSpPr>
        <p:spPr>
          <a:xfrm>
            <a:off x="12945215" y="7017229"/>
            <a:ext cx="4104827" cy="1177191"/>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Presentations are tools that can be used as lectures, speeches, reports</a:t>
            </a:r>
            <a:endParaRPr/>
          </a:p>
        </p:txBody>
      </p:sp>
      <p:sp>
        <p:nvSpPr>
          <p:cNvPr id="407" name="Google Shape;407;p2"/>
          <p:cNvSpPr txBox="1"/>
          <p:nvPr/>
        </p:nvSpPr>
        <p:spPr>
          <a:xfrm>
            <a:off x="2000383" y="937590"/>
            <a:ext cx="4089401" cy="356169"/>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1" i="0" lang="en-US" sz="2099" u="none" cap="none" strike="noStrike">
                <a:solidFill>
                  <a:srgbClr val="FFFFFF"/>
                </a:solidFill>
                <a:latin typeface="Montserrat"/>
                <a:ea typeface="Montserrat"/>
                <a:cs typeface="Montserrat"/>
                <a:sym typeface="Montserrat"/>
              </a:rPr>
              <a:t>Private Jet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22884" l="0" r="-21170" t="-53749"/>
            </a:stretch>
          </a:blipFill>
          <a:ln>
            <a:noFill/>
          </a:ln>
        </p:spPr>
      </p:sp>
      <p:sp>
        <p:nvSpPr>
          <p:cNvPr id="413" name="Google Shape;413;p3"/>
          <p:cNvSpPr/>
          <p:nvPr/>
        </p:nvSpPr>
        <p:spPr>
          <a:xfrm>
            <a:off x="-3381045" y="-4040814"/>
            <a:ext cx="17829248" cy="17829248"/>
          </a:xfrm>
          <a:custGeom>
            <a:rect b="b" l="l" r="r" t="t"/>
            <a:pathLst>
              <a:path extrusionOk="0" h="17829248" w="17829248">
                <a:moveTo>
                  <a:pt x="0" y="0"/>
                </a:moveTo>
                <a:lnTo>
                  <a:pt x="17829248" y="0"/>
                </a:lnTo>
                <a:lnTo>
                  <a:pt x="17829248" y="17829248"/>
                </a:lnTo>
                <a:lnTo>
                  <a:pt x="0" y="17829248"/>
                </a:lnTo>
                <a:lnTo>
                  <a:pt x="0" y="0"/>
                </a:lnTo>
                <a:close/>
              </a:path>
            </a:pathLst>
          </a:custGeom>
          <a:blipFill rotWithShape="1">
            <a:blip r:embed="rId4">
              <a:alphaModFix/>
            </a:blip>
            <a:stretch>
              <a:fillRect b="0" l="0" r="0" t="0"/>
            </a:stretch>
          </a:blipFill>
          <a:ln>
            <a:noFill/>
          </a:ln>
        </p:spPr>
      </p:sp>
      <p:sp>
        <p:nvSpPr>
          <p:cNvPr id="414" name="Google Shape;414;p3"/>
          <p:cNvSpPr/>
          <p:nvPr/>
        </p:nvSpPr>
        <p:spPr>
          <a:xfrm>
            <a:off x="1278977" y="895469"/>
            <a:ext cx="478510" cy="478510"/>
          </a:xfrm>
          <a:custGeom>
            <a:rect b="b" l="l" r="r" t="t"/>
            <a:pathLst>
              <a:path extrusionOk="0" h="478510" w="478510">
                <a:moveTo>
                  <a:pt x="0" y="0"/>
                </a:moveTo>
                <a:lnTo>
                  <a:pt x="478510" y="0"/>
                </a:lnTo>
                <a:lnTo>
                  <a:pt x="478510" y="478511"/>
                </a:lnTo>
                <a:lnTo>
                  <a:pt x="0" y="478511"/>
                </a:lnTo>
                <a:lnTo>
                  <a:pt x="0" y="0"/>
                </a:lnTo>
                <a:close/>
              </a:path>
            </a:pathLst>
          </a:custGeom>
          <a:blipFill rotWithShape="1">
            <a:blip r:embed="rId5">
              <a:alphaModFix/>
            </a:blip>
            <a:stretch>
              <a:fillRect b="0" l="0" r="0" t="0"/>
            </a:stretch>
          </a:blipFill>
          <a:ln>
            <a:noFill/>
          </a:ln>
        </p:spPr>
      </p:sp>
      <p:grpSp>
        <p:nvGrpSpPr>
          <p:cNvPr id="415" name="Google Shape;415;p3"/>
          <p:cNvGrpSpPr/>
          <p:nvPr/>
        </p:nvGrpSpPr>
        <p:grpSpPr>
          <a:xfrm>
            <a:off x="1757487" y="6117570"/>
            <a:ext cx="6219628" cy="2121456"/>
            <a:chOff x="0" y="-161925"/>
            <a:chExt cx="2142417" cy="730758"/>
          </a:xfrm>
        </p:grpSpPr>
        <p:sp>
          <p:nvSpPr>
            <p:cNvPr id="416" name="Google Shape;416;p3"/>
            <p:cNvSpPr/>
            <p:nvPr/>
          </p:nvSpPr>
          <p:spPr>
            <a:xfrm>
              <a:off x="0" y="0"/>
              <a:ext cx="2142417" cy="568833"/>
            </a:xfrm>
            <a:custGeom>
              <a:rect b="b" l="l" r="r" t="t"/>
              <a:pathLst>
                <a:path extrusionOk="0" h="568833" w="2142417">
                  <a:moveTo>
                    <a:pt x="54769" y="0"/>
                  </a:moveTo>
                  <a:lnTo>
                    <a:pt x="2087648" y="0"/>
                  </a:lnTo>
                  <a:cubicBezTo>
                    <a:pt x="2102174" y="0"/>
                    <a:pt x="2116105" y="5770"/>
                    <a:pt x="2126376" y="16042"/>
                  </a:cubicBezTo>
                  <a:cubicBezTo>
                    <a:pt x="2136647" y="26313"/>
                    <a:pt x="2142417" y="40244"/>
                    <a:pt x="2142417" y="54769"/>
                  </a:cubicBezTo>
                  <a:lnTo>
                    <a:pt x="2142417" y="514064"/>
                  </a:lnTo>
                  <a:cubicBezTo>
                    <a:pt x="2142417" y="528589"/>
                    <a:pt x="2136647" y="542520"/>
                    <a:pt x="2126376" y="552791"/>
                  </a:cubicBezTo>
                  <a:cubicBezTo>
                    <a:pt x="2116105" y="563063"/>
                    <a:pt x="2102174" y="568833"/>
                    <a:pt x="2087648" y="568833"/>
                  </a:cubicBezTo>
                  <a:lnTo>
                    <a:pt x="54769" y="568833"/>
                  </a:lnTo>
                  <a:cubicBezTo>
                    <a:pt x="40244" y="568833"/>
                    <a:pt x="26313" y="563063"/>
                    <a:pt x="16042" y="552791"/>
                  </a:cubicBezTo>
                  <a:cubicBezTo>
                    <a:pt x="5770" y="542520"/>
                    <a:pt x="0" y="528589"/>
                    <a:pt x="0" y="514064"/>
                  </a:cubicBezTo>
                  <a:lnTo>
                    <a:pt x="0" y="54769"/>
                  </a:lnTo>
                  <a:cubicBezTo>
                    <a:pt x="0" y="40244"/>
                    <a:pt x="5770" y="26313"/>
                    <a:pt x="16042" y="16042"/>
                  </a:cubicBezTo>
                  <a:cubicBezTo>
                    <a:pt x="26313" y="5770"/>
                    <a:pt x="40244" y="0"/>
                    <a:pt x="54769" y="0"/>
                  </a:cubicBezTo>
                  <a:close/>
                </a:path>
              </a:pathLst>
            </a:custGeom>
            <a:solidFill>
              <a:srgbClr val="F2B8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
            <p:cNvSpPr txBox="1"/>
            <p:nvPr/>
          </p:nvSpPr>
          <p:spPr>
            <a:xfrm>
              <a:off x="0" y="-161925"/>
              <a:ext cx="2142417" cy="730758"/>
            </a:xfrm>
            <a:prstGeom prst="rect">
              <a:avLst/>
            </a:prstGeom>
            <a:noFill/>
            <a:ln>
              <a:noFill/>
            </a:ln>
          </p:spPr>
          <p:txBody>
            <a:bodyPr anchorCtr="0" anchor="ctr" bIns="50800" lIns="50800" spcFirstLastPara="1" rIns="50800" wrap="square" tIns="50800">
              <a:noAutofit/>
            </a:bodyPr>
            <a:lstStyle/>
            <a:p>
              <a:pPr indent="0" lvl="0" marL="0" marR="0" rtl="0" algn="ctr">
                <a:lnSpc>
                  <a:spcPct val="241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8" name="Google Shape;418;p3"/>
          <p:cNvGrpSpPr/>
          <p:nvPr/>
        </p:nvGrpSpPr>
        <p:grpSpPr>
          <a:xfrm>
            <a:off x="6521719" y="6382623"/>
            <a:ext cx="1270503" cy="1643197"/>
            <a:chOff x="0" y="-161925"/>
            <a:chExt cx="565015" cy="730758"/>
          </a:xfrm>
        </p:grpSpPr>
        <p:sp>
          <p:nvSpPr>
            <p:cNvPr id="419" name="Google Shape;419;p3"/>
            <p:cNvSpPr/>
            <p:nvPr/>
          </p:nvSpPr>
          <p:spPr>
            <a:xfrm>
              <a:off x="0" y="0"/>
              <a:ext cx="565015" cy="568833"/>
            </a:xfrm>
            <a:custGeom>
              <a:rect b="b" l="l" r="r" t="t"/>
              <a:pathLst>
                <a:path extrusionOk="0" h="568833" w="565015">
                  <a:moveTo>
                    <a:pt x="152340" y="0"/>
                  </a:moveTo>
                  <a:lnTo>
                    <a:pt x="412675" y="0"/>
                  </a:lnTo>
                  <a:cubicBezTo>
                    <a:pt x="453078" y="0"/>
                    <a:pt x="491827" y="16050"/>
                    <a:pt x="520396" y="44619"/>
                  </a:cubicBezTo>
                  <a:cubicBezTo>
                    <a:pt x="548965" y="73188"/>
                    <a:pt x="565015" y="111937"/>
                    <a:pt x="565015" y="152340"/>
                  </a:cubicBezTo>
                  <a:lnTo>
                    <a:pt x="565015" y="416493"/>
                  </a:lnTo>
                  <a:cubicBezTo>
                    <a:pt x="565015" y="456896"/>
                    <a:pt x="548965" y="495645"/>
                    <a:pt x="520396" y="524214"/>
                  </a:cubicBezTo>
                  <a:cubicBezTo>
                    <a:pt x="491827" y="552783"/>
                    <a:pt x="453078" y="568833"/>
                    <a:pt x="412675" y="568833"/>
                  </a:cubicBezTo>
                  <a:lnTo>
                    <a:pt x="152340" y="568833"/>
                  </a:lnTo>
                  <a:cubicBezTo>
                    <a:pt x="111937" y="568833"/>
                    <a:pt x="73188" y="552783"/>
                    <a:pt x="44619" y="524214"/>
                  </a:cubicBezTo>
                  <a:cubicBezTo>
                    <a:pt x="16050" y="495645"/>
                    <a:pt x="0" y="456896"/>
                    <a:pt x="0" y="416493"/>
                  </a:cubicBezTo>
                  <a:lnTo>
                    <a:pt x="0" y="152340"/>
                  </a:lnTo>
                  <a:cubicBezTo>
                    <a:pt x="0" y="111937"/>
                    <a:pt x="16050" y="73188"/>
                    <a:pt x="44619" y="44619"/>
                  </a:cubicBezTo>
                  <a:cubicBezTo>
                    <a:pt x="73188" y="16050"/>
                    <a:pt x="111937" y="0"/>
                    <a:pt x="152340" y="0"/>
                  </a:cubicBezTo>
                  <a:close/>
                </a:path>
              </a:pathLst>
            </a:custGeom>
            <a:solidFill>
              <a:srgbClr val="1822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
            <p:cNvSpPr txBox="1"/>
            <p:nvPr/>
          </p:nvSpPr>
          <p:spPr>
            <a:xfrm>
              <a:off x="0" y="-161925"/>
              <a:ext cx="565015" cy="730758"/>
            </a:xfrm>
            <a:prstGeom prst="rect">
              <a:avLst/>
            </a:prstGeom>
            <a:noFill/>
            <a:ln>
              <a:noFill/>
            </a:ln>
          </p:spPr>
          <p:txBody>
            <a:bodyPr anchorCtr="0" anchor="ctr" bIns="50800" lIns="50800" spcFirstLastPara="1" rIns="50800" wrap="square" tIns="50800">
              <a:noAutofit/>
            </a:bodyPr>
            <a:lstStyle/>
            <a:p>
              <a:pPr indent="0" lvl="0" marL="0" marR="0" rtl="0" algn="ctr">
                <a:lnSpc>
                  <a:spcPct val="241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1" name="Google Shape;421;p3"/>
          <p:cNvSpPr/>
          <p:nvPr/>
        </p:nvSpPr>
        <p:spPr>
          <a:xfrm>
            <a:off x="6800287" y="7057993"/>
            <a:ext cx="713367" cy="710692"/>
          </a:xfrm>
          <a:custGeom>
            <a:rect b="b" l="l" r="r" t="t"/>
            <a:pathLst>
              <a:path extrusionOk="0" h="710692" w="713367">
                <a:moveTo>
                  <a:pt x="0" y="0"/>
                </a:moveTo>
                <a:lnTo>
                  <a:pt x="713367" y="0"/>
                </a:lnTo>
                <a:lnTo>
                  <a:pt x="713367" y="710692"/>
                </a:lnTo>
                <a:lnTo>
                  <a:pt x="0" y="710692"/>
                </a:lnTo>
                <a:lnTo>
                  <a:pt x="0" y="0"/>
                </a:lnTo>
                <a:close/>
              </a:path>
            </a:pathLst>
          </a:custGeom>
          <a:blipFill rotWithShape="1">
            <a:blip r:embed="rId6">
              <a:alphaModFix/>
            </a:blip>
            <a:stretch>
              <a:fillRect b="0" l="0" r="0" t="0"/>
            </a:stretch>
          </a:blipFill>
          <a:ln>
            <a:noFill/>
          </a:ln>
        </p:spPr>
      </p:sp>
      <p:sp>
        <p:nvSpPr>
          <p:cNvPr id="422" name="Google Shape;422;p3"/>
          <p:cNvSpPr txBox="1"/>
          <p:nvPr/>
        </p:nvSpPr>
        <p:spPr>
          <a:xfrm>
            <a:off x="1757487" y="2545654"/>
            <a:ext cx="8951764" cy="201761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7797" u="none" cap="none" strike="noStrike">
                <a:solidFill>
                  <a:srgbClr val="F2B82C"/>
                </a:solidFill>
                <a:latin typeface="Montserrat"/>
                <a:ea typeface="Montserrat"/>
                <a:cs typeface="Montserrat"/>
                <a:sym typeface="Montserrat"/>
              </a:rPr>
              <a:t>PRIVATE </a:t>
            </a:r>
            <a:endParaRPr/>
          </a:p>
          <a:p>
            <a:pPr indent="0" lvl="0" marL="0" marR="0" rtl="0" algn="l">
              <a:lnSpc>
                <a:spcPct val="100000"/>
              </a:lnSpc>
              <a:spcBef>
                <a:spcPts val="0"/>
              </a:spcBef>
              <a:spcAft>
                <a:spcPts val="0"/>
              </a:spcAft>
              <a:buNone/>
            </a:pPr>
            <a:r>
              <a:rPr b="1" i="0" lang="en-US" sz="7797" u="none" cap="none" strike="noStrike">
                <a:solidFill>
                  <a:srgbClr val="F2B82C"/>
                </a:solidFill>
                <a:latin typeface="Montserrat"/>
                <a:ea typeface="Montserrat"/>
                <a:cs typeface="Montserrat"/>
                <a:sym typeface="Montserrat"/>
              </a:rPr>
              <a:t>BUSINESS TRIP</a:t>
            </a:r>
            <a:endParaRPr/>
          </a:p>
        </p:txBody>
      </p:sp>
      <p:sp>
        <p:nvSpPr>
          <p:cNvPr id="423" name="Google Shape;423;p3"/>
          <p:cNvSpPr txBox="1"/>
          <p:nvPr/>
        </p:nvSpPr>
        <p:spPr>
          <a:xfrm>
            <a:off x="1757487" y="4816660"/>
            <a:ext cx="6358374" cy="1177191"/>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Presentations are tools that can be used as lectures, speeches, reports, and more. It is mostly presented </a:t>
            </a:r>
            <a:endParaRPr/>
          </a:p>
        </p:txBody>
      </p:sp>
      <p:sp>
        <p:nvSpPr>
          <p:cNvPr id="424" name="Google Shape;424;p3"/>
          <p:cNvSpPr txBox="1"/>
          <p:nvPr/>
        </p:nvSpPr>
        <p:spPr>
          <a:xfrm>
            <a:off x="2126961" y="7468249"/>
            <a:ext cx="2653902" cy="377157"/>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100" u="none" cap="none" strike="noStrike">
                <a:solidFill>
                  <a:srgbClr val="18222B"/>
                </a:solidFill>
                <a:latin typeface="Montserrat"/>
                <a:ea typeface="Montserrat"/>
                <a:cs typeface="Montserrat"/>
                <a:sym typeface="Montserrat"/>
              </a:rPr>
              <a:t>Description Here</a:t>
            </a:r>
            <a:endParaRPr/>
          </a:p>
        </p:txBody>
      </p:sp>
      <p:sp>
        <p:nvSpPr>
          <p:cNvPr id="425" name="Google Shape;425;p3"/>
          <p:cNvSpPr txBox="1"/>
          <p:nvPr/>
        </p:nvSpPr>
        <p:spPr>
          <a:xfrm>
            <a:off x="2126961" y="7027059"/>
            <a:ext cx="4059657" cy="359217"/>
          </a:xfrm>
          <a:prstGeom prst="rect">
            <a:avLst/>
          </a:prstGeom>
          <a:noFill/>
          <a:ln>
            <a:noFill/>
          </a:ln>
        </p:spPr>
        <p:txBody>
          <a:bodyPr anchorCtr="0" anchor="t" bIns="0" lIns="0" spcFirstLastPara="1" rIns="0" wrap="square" tIns="0">
            <a:spAutoFit/>
          </a:bodyPr>
          <a:lstStyle/>
          <a:p>
            <a:pPr indent="0" lvl="0" marL="0" marR="0" rtl="0" algn="l">
              <a:lnSpc>
                <a:spcPct val="124010"/>
              </a:lnSpc>
              <a:spcBef>
                <a:spcPts val="0"/>
              </a:spcBef>
              <a:spcAft>
                <a:spcPts val="0"/>
              </a:spcAft>
              <a:buNone/>
            </a:pPr>
            <a:r>
              <a:rPr b="1" i="0" lang="en-US" sz="2399" u="none" cap="none" strike="noStrike">
                <a:solidFill>
                  <a:srgbClr val="18222B"/>
                </a:solidFill>
                <a:latin typeface="Montserrat"/>
                <a:ea typeface="Montserrat"/>
                <a:cs typeface="Montserrat"/>
                <a:sym typeface="Montserrat"/>
              </a:rPr>
              <a:t>BUSINESS TRIP SERVICE</a:t>
            </a:r>
            <a:endParaRPr/>
          </a:p>
        </p:txBody>
      </p:sp>
      <p:sp>
        <p:nvSpPr>
          <p:cNvPr id="426" name="Google Shape;426;p3"/>
          <p:cNvSpPr txBox="1"/>
          <p:nvPr/>
        </p:nvSpPr>
        <p:spPr>
          <a:xfrm>
            <a:off x="13169899" y="9220200"/>
            <a:ext cx="4089401" cy="356169"/>
          </a:xfrm>
          <a:prstGeom prst="rect">
            <a:avLst/>
          </a:prstGeom>
          <a:noFill/>
          <a:ln>
            <a:noFill/>
          </a:ln>
        </p:spPr>
        <p:txBody>
          <a:bodyPr anchorCtr="0" anchor="t" bIns="0" lIns="0" spcFirstLastPara="1" rIns="0" wrap="square" tIns="0">
            <a:spAutoFit/>
          </a:bodyPr>
          <a:lstStyle/>
          <a:p>
            <a:pPr indent="0" lvl="0" marL="0" marR="0" rtl="0" algn="r">
              <a:lnSpc>
                <a:spcPct val="140019"/>
              </a:lnSpc>
              <a:spcBef>
                <a:spcPts val="0"/>
              </a:spcBef>
              <a:spcAft>
                <a:spcPts val="0"/>
              </a:spcAft>
              <a:buNone/>
            </a:pPr>
            <a:r>
              <a:rPr b="0" i="0" lang="en-US" sz="2099" u="none" cap="none" strike="noStrike">
                <a:solidFill>
                  <a:srgbClr val="FFFFFF"/>
                </a:solidFill>
                <a:latin typeface="Montserrat"/>
                <a:ea typeface="Montserrat"/>
                <a:cs typeface="Montserrat"/>
                <a:sym typeface="Montserrat"/>
              </a:rPr>
              <a:t>PAGE 3/10</a:t>
            </a:r>
            <a:endParaRPr/>
          </a:p>
        </p:txBody>
      </p:sp>
      <p:sp>
        <p:nvSpPr>
          <p:cNvPr id="427" name="Google Shape;427;p3"/>
          <p:cNvSpPr txBox="1"/>
          <p:nvPr/>
        </p:nvSpPr>
        <p:spPr>
          <a:xfrm>
            <a:off x="1278977" y="9220200"/>
            <a:ext cx="4089401" cy="356169"/>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99" u="none" cap="none" strike="noStrike">
                <a:solidFill>
                  <a:srgbClr val="FFFFFF"/>
                </a:solidFill>
                <a:latin typeface="Montserrat"/>
                <a:ea typeface="Montserrat"/>
                <a:cs typeface="Montserrat"/>
                <a:sym typeface="Montserrat"/>
              </a:rPr>
              <a:t>www.reallygreatsite.com</a:t>
            </a:r>
            <a:endParaRPr/>
          </a:p>
        </p:txBody>
      </p:sp>
      <p:sp>
        <p:nvSpPr>
          <p:cNvPr id="428" name="Google Shape;428;p3"/>
          <p:cNvSpPr/>
          <p:nvPr/>
        </p:nvSpPr>
        <p:spPr>
          <a:xfrm rot="-2407347">
            <a:off x="8960933" y="-1974882"/>
            <a:ext cx="14801597" cy="6697722"/>
          </a:xfrm>
          <a:custGeom>
            <a:rect b="b" l="l" r="r" t="t"/>
            <a:pathLst>
              <a:path extrusionOk="0" h="6697722" w="14801597">
                <a:moveTo>
                  <a:pt x="0" y="0"/>
                </a:moveTo>
                <a:lnTo>
                  <a:pt x="14801596" y="0"/>
                </a:lnTo>
                <a:lnTo>
                  <a:pt x="14801596" y="6697723"/>
                </a:lnTo>
                <a:lnTo>
                  <a:pt x="0" y="6697723"/>
                </a:lnTo>
                <a:lnTo>
                  <a:pt x="0" y="0"/>
                </a:lnTo>
                <a:close/>
              </a:path>
            </a:pathLst>
          </a:custGeom>
          <a:blipFill rotWithShape="1">
            <a:blip r:embed="rId7">
              <a:alphaModFix amt="8999"/>
            </a:blip>
            <a:stretch>
              <a:fillRect b="0" l="0" r="0" t="0"/>
            </a:stretch>
          </a:blipFill>
          <a:ln>
            <a:noFill/>
          </a:ln>
        </p:spPr>
      </p:sp>
      <p:sp>
        <p:nvSpPr>
          <p:cNvPr id="429" name="Google Shape;429;p3"/>
          <p:cNvSpPr txBox="1"/>
          <p:nvPr/>
        </p:nvSpPr>
        <p:spPr>
          <a:xfrm>
            <a:off x="2000383" y="937590"/>
            <a:ext cx="4089401" cy="356169"/>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1" i="0" lang="en-US" sz="2099" u="none" cap="none" strike="noStrike">
                <a:solidFill>
                  <a:srgbClr val="FFFFFF"/>
                </a:solidFill>
                <a:latin typeface="Montserrat"/>
                <a:ea typeface="Montserrat"/>
                <a:cs typeface="Montserrat"/>
                <a:sym typeface="Montserrat"/>
              </a:rPr>
              <a:t>Private Jet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433" name="Shape 433"/>
        <p:cNvGrpSpPr/>
        <p:nvPr/>
      </p:nvGrpSpPr>
      <p:grpSpPr>
        <a:xfrm>
          <a:off x="0" y="0"/>
          <a:ext cx="0" cy="0"/>
          <a:chOff x="0" y="0"/>
          <a:chExt cx="0" cy="0"/>
        </a:xfrm>
      </p:grpSpPr>
      <p:sp>
        <p:nvSpPr>
          <p:cNvPr id="434" name="Google Shape;434;p4"/>
          <p:cNvSpPr/>
          <p:nvPr/>
        </p:nvSpPr>
        <p:spPr>
          <a:xfrm>
            <a:off x="9049872" y="6536608"/>
            <a:ext cx="1461937" cy="1441835"/>
          </a:xfrm>
          <a:custGeom>
            <a:rect b="b" l="l" r="r" t="t"/>
            <a:pathLst>
              <a:path extrusionOk="0" h="1441835" w="1461937">
                <a:moveTo>
                  <a:pt x="0" y="0"/>
                </a:moveTo>
                <a:lnTo>
                  <a:pt x="1461937" y="0"/>
                </a:lnTo>
                <a:lnTo>
                  <a:pt x="1461937" y="1441835"/>
                </a:lnTo>
                <a:lnTo>
                  <a:pt x="0" y="1441835"/>
                </a:lnTo>
                <a:lnTo>
                  <a:pt x="0" y="0"/>
                </a:lnTo>
                <a:close/>
              </a:path>
            </a:pathLst>
          </a:custGeom>
          <a:blipFill rotWithShape="1">
            <a:blip r:embed="rId3">
              <a:alphaModFix/>
            </a:blip>
            <a:stretch>
              <a:fillRect b="0" l="0" r="0" t="0"/>
            </a:stretch>
          </a:blipFill>
          <a:ln>
            <a:noFill/>
          </a:ln>
        </p:spPr>
      </p:sp>
      <p:sp>
        <p:nvSpPr>
          <p:cNvPr id="435" name="Google Shape;435;p4"/>
          <p:cNvSpPr txBox="1"/>
          <p:nvPr/>
        </p:nvSpPr>
        <p:spPr>
          <a:xfrm>
            <a:off x="9049872" y="2232630"/>
            <a:ext cx="7887493" cy="201761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7797" u="none" cap="none" strike="noStrike">
                <a:solidFill>
                  <a:srgbClr val="F2B82C"/>
                </a:solidFill>
                <a:latin typeface="Montserrat"/>
                <a:ea typeface="Montserrat"/>
                <a:cs typeface="Montserrat"/>
                <a:sym typeface="Montserrat"/>
              </a:rPr>
              <a:t>FLIGHT EVERYWHERE</a:t>
            </a:r>
            <a:endParaRPr/>
          </a:p>
        </p:txBody>
      </p:sp>
      <p:sp>
        <p:nvSpPr>
          <p:cNvPr id="436" name="Google Shape;436;p4"/>
          <p:cNvSpPr txBox="1"/>
          <p:nvPr/>
        </p:nvSpPr>
        <p:spPr>
          <a:xfrm>
            <a:off x="9049872" y="4712894"/>
            <a:ext cx="7535816" cy="1177191"/>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Presentations are tools that can be used as lectures, speeches, reports, and more. It is mostly presented like before an audience. </a:t>
            </a:r>
            <a:endParaRPr/>
          </a:p>
        </p:txBody>
      </p:sp>
      <p:sp>
        <p:nvSpPr>
          <p:cNvPr id="437" name="Google Shape;437;p4"/>
          <p:cNvSpPr txBox="1"/>
          <p:nvPr/>
        </p:nvSpPr>
        <p:spPr>
          <a:xfrm>
            <a:off x="10839189" y="7073040"/>
            <a:ext cx="5488951" cy="777174"/>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Presentations are tools that can be used as lectures, speeches,</a:t>
            </a:r>
            <a:endParaRPr/>
          </a:p>
        </p:txBody>
      </p:sp>
      <p:sp>
        <p:nvSpPr>
          <p:cNvPr id="438" name="Google Shape;438;p4"/>
          <p:cNvSpPr txBox="1"/>
          <p:nvPr/>
        </p:nvSpPr>
        <p:spPr>
          <a:xfrm>
            <a:off x="10839189" y="6374683"/>
            <a:ext cx="6709853" cy="496312"/>
          </a:xfrm>
          <a:prstGeom prst="rect">
            <a:avLst/>
          </a:prstGeom>
          <a:noFill/>
          <a:ln>
            <a:noFill/>
          </a:ln>
        </p:spPr>
        <p:txBody>
          <a:bodyPr anchorCtr="0" anchor="t" bIns="0" lIns="0" spcFirstLastPara="1" rIns="0" wrap="square" tIns="0">
            <a:spAutoFit/>
          </a:bodyPr>
          <a:lstStyle/>
          <a:p>
            <a:pPr indent="0" lvl="0" marL="0" marR="0" rtl="0" algn="l">
              <a:lnSpc>
                <a:spcPct val="198044"/>
              </a:lnSpc>
              <a:spcBef>
                <a:spcPts val="0"/>
              </a:spcBef>
              <a:spcAft>
                <a:spcPts val="0"/>
              </a:spcAft>
              <a:buNone/>
            </a:pPr>
            <a:r>
              <a:rPr b="0" i="0" lang="en-US" sz="2199" u="none" cap="none" strike="noStrike">
                <a:solidFill>
                  <a:srgbClr val="F2B82C"/>
                </a:solidFill>
                <a:latin typeface="Montserrat"/>
                <a:ea typeface="Montserrat"/>
                <a:cs typeface="Montserrat"/>
                <a:sym typeface="Montserrat"/>
              </a:rPr>
              <a:t>FLIGHT AS YOU GO</a:t>
            </a:r>
            <a:endParaRPr/>
          </a:p>
        </p:txBody>
      </p:sp>
      <p:sp>
        <p:nvSpPr>
          <p:cNvPr id="439" name="Google Shape;439;p4"/>
          <p:cNvSpPr/>
          <p:nvPr/>
        </p:nvSpPr>
        <p:spPr>
          <a:xfrm rot="-2407347">
            <a:off x="10227981" y="-2373171"/>
            <a:ext cx="14801597" cy="6697722"/>
          </a:xfrm>
          <a:custGeom>
            <a:rect b="b" l="l" r="r" t="t"/>
            <a:pathLst>
              <a:path extrusionOk="0" h="6697722" w="14801597">
                <a:moveTo>
                  <a:pt x="0" y="0"/>
                </a:moveTo>
                <a:lnTo>
                  <a:pt x="14801597" y="0"/>
                </a:lnTo>
                <a:lnTo>
                  <a:pt x="14801597" y="6697722"/>
                </a:lnTo>
                <a:lnTo>
                  <a:pt x="0" y="6697722"/>
                </a:lnTo>
                <a:lnTo>
                  <a:pt x="0" y="0"/>
                </a:lnTo>
                <a:close/>
              </a:path>
            </a:pathLst>
          </a:custGeom>
          <a:blipFill rotWithShape="1">
            <a:blip r:embed="rId4">
              <a:alphaModFix amt="3000"/>
            </a:blip>
            <a:stretch>
              <a:fillRect b="0" l="0" r="0" t="0"/>
            </a:stretch>
          </a:blipFill>
          <a:ln>
            <a:noFill/>
          </a:ln>
        </p:spPr>
      </p:sp>
      <p:pic>
        <p:nvPicPr>
          <p:cNvPr id="440" name="Google Shape;440;p4"/>
          <p:cNvPicPr preferRelativeResize="0"/>
          <p:nvPr/>
        </p:nvPicPr>
        <p:blipFill rotWithShape="1">
          <a:blip r:embed="rId5">
            <a:alphaModFix/>
          </a:blip>
          <a:srcRect b="0" l="8980" r="8981" t="0"/>
          <a:stretch/>
        </p:blipFill>
        <p:spPr>
          <a:xfrm>
            <a:off x="1028700" y="2343973"/>
            <a:ext cx="7050146" cy="573636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444" name="Shape 444"/>
        <p:cNvGrpSpPr/>
        <p:nvPr/>
      </p:nvGrpSpPr>
      <p:grpSpPr>
        <a:xfrm>
          <a:off x="0" y="0"/>
          <a:ext cx="0" cy="0"/>
          <a:chOff x="0" y="0"/>
          <a:chExt cx="0" cy="0"/>
        </a:xfrm>
      </p:grpSpPr>
      <p:sp>
        <p:nvSpPr>
          <p:cNvPr id="445" name="Google Shape;445;p5"/>
          <p:cNvSpPr txBox="1"/>
          <p:nvPr/>
        </p:nvSpPr>
        <p:spPr>
          <a:xfrm>
            <a:off x="1278977" y="2232630"/>
            <a:ext cx="8788912" cy="201761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7797" u="none" cap="none" strike="noStrike">
                <a:solidFill>
                  <a:srgbClr val="F2B82C"/>
                </a:solidFill>
                <a:latin typeface="Montserrat"/>
                <a:ea typeface="Montserrat"/>
                <a:cs typeface="Montserrat"/>
                <a:sym typeface="Montserrat"/>
              </a:rPr>
              <a:t>PRIVATE JET SPECIFICATION</a:t>
            </a:r>
            <a:endParaRPr/>
          </a:p>
        </p:txBody>
      </p:sp>
      <p:sp>
        <p:nvSpPr>
          <p:cNvPr id="446" name="Google Shape;446;p5"/>
          <p:cNvSpPr/>
          <p:nvPr/>
        </p:nvSpPr>
        <p:spPr>
          <a:xfrm>
            <a:off x="1278977" y="895469"/>
            <a:ext cx="478510" cy="478510"/>
          </a:xfrm>
          <a:custGeom>
            <a:rect b="b" l="l" r="r" t="t"/>
            <a:pathLst>
              <a:path extrusionOk="0" h="478510" w="478510">
                <a:moveTo>
                  <a:pt x="0" y="0"/>
                </a:moveTo>
                <a:lnTo>
                  <a:pt x="478510" y="0"/>
                </a:lnTo>
                <a:lnTo>
                  <a:pt x="478510" y="478511"/>
                </a:lnTo>
                <a:lnTo>
                  <a:pt x="0" y="478511"/>
                </a:lnTo>
                <a:lnTo>
                  <a:pt x="0" y="0"/>
                </a:lnTo>
                <a:close/>
              </a:path>
            </a:pathLst>
          </a:custGeom>
          <a:blipFill rotWithShape="1">
            <a:blip r:embed="rId3">
              <a:alphaModFix/>
            </a:blip>
            <a:stretch>
              <a:fillRect b="0" l="0" r="0" t="0"/>
            </a:stretch>
          </a:blipFill>
          <a:ln>
            <a:noFill/>
          </a:ln>
        </p:spPr>
      </p:sp>
      <p:sp>
        <p:nvSpPr>
          <p:cNvPr id="447" name="Google Shape;447;p5"/>
          <p:cNvSpPr/>
          <p:nvPr/>
        </p:nvSpPr>
        <p:spPr>
          <a:xfrm rot="-2407347">
            <a:off x="10227981" y="-2373171"/>
            <a:ext cx="14801597" cy="6697722"/>
          </a:xfrm>
          <a:custGeom>
            <a:rect b="b" l="l" r="r" t="t"/>
            <a:pathLst>
              <a:path extrusionOk="0" h="6697722" w="14801597">
                <a:moveTo>
                  <a:pt x="0" y="0"/>
                </a:moveTo>
                <a:lnTo>
                  <a:pt x="14801597" y="0"/>
                </a:lnTo>
                <a:lnTo>
                  <a:pt x="14801597" y="6697722"/>
                </a:lnTo>
                <a:lnTo>
                  <a:pt x="0" y="6697722"/>
                </a:lnTo>
                <a:lnTo>
                  <a:pt x="0" y="0"/>
                </a:lnTo>
                <a:close/>
              </a:path>
            </a:pathLst>
          </a:custGeom>
          <a:blipFill rotWithShape="1">
            <a:blip r:embed="rId4">
              <a:alphaModFix amt="3000"/>
            </a:blip>
            <a:stretch>
              <a:fillRect b="0" l="0" r="0" t="0"/>
            </a:stretch>
          </a:blipFill>
          <a:ln>
            <a:noFill/>
          </a:ln>
        </p:spPr>
      </p:sp>
      <p:sp>
        <p:nvSpPr>
          <p:cNvPr id="448" name="Google Shape;448;p5"/>
          <p:cNvSpPr/>
          <p:nvPr/>
        </p:nvSpPr>
        <p:spPr>
          <a:xfrm>
            <a:off x="10067888" y="6762788"/>
            <a:ext cx="589607" cy="589607"/>
          </a:xfrm>
          <a:custGeom>
            <a:rect b="b" l="l" r="r" t="t"/>
            <a:pathLst>
              <a:path extrusionOk="0" h="589607" w="589607">
                <a:moveTo>
                  <a:pt x="0" y="0"/>
                </a:moveTo>
                <a:lnTo>
                  <a:pt x="589608" y="0"/>
                </a:lnTo>
                <a:lnTo>
                  <a:pt x="589608" y="589607"/>
                </a:lnTo>
                <a:lnTo>
                  <a:pt x="0" y="589607"/>
                </a:lnTo>
                <a:lnTo>
                  <a:pt x="0" y="0"/>
                </a:lnTo>
                <a:close/>
              </a:path>
            </a:pathLst>
          </a:custGeom>
          <a:blipFill rotWithShape="1">
            <a:blip r:embed="rId5">
              <a:alphaModFix/>
            </a:blip>
            <a:stretch>
              <a:fillRect b="0" l="0" r="0" t="0"/>
            </a:stretch>
          </a:blipFill>
          <a:ln>
            <a:noFill/>
          </a:ln>
        </p:spPr>
      </p:sp>
      <p:sp>
        <p:nvSpPr>
          <p:cNvPr id="449" name="Google Shape;449;p5"/>
          <p:cNvSpPr/>
          <p:nvPr/>
        </p:nvSpPr>
        <p:spPr>
          <a:xfrm>
            <a:off x="13757738" y="6762788"/>
            <a:ext cx="589607" cy="589607"/>
          </a:xfrm>
          <a:custGeom>
            <a:rect b="b" l="l" r="r" t="t"/>
            <a:pathLst>
              <a:path extrusionOk="0" h="589607" w="589607">
                <a:moveTo>
                  <a:pt x="0" y="0"/>
                </a:moveTo>
                <a:lnTo>
                  <a:pt x="589608" y="0"/>
                </a:lnTo>
                <a:lnTo>
                  <a:pt x="589608" y="589607"/>
                </a:lnTo>
                <a:lnTo>
                  <a:pt x="0" y="589607"/>
                </a:lnTo>
                <a:lnTo>
                  <a:pt x="0" y="0"/>
                </a:lnTo>
                <a:close/>
              </a:path>
            </a:pathLst>
          </a:custGeom>
          <a:blipFill rotWithShape="1">
            <a:blip r:embed="rId5">
              <a:alphaModFix/>
            </a:blip>
            <a:stretch>
              <a:fillRect b="0" l="0" r="0" t="0"/>
            </a:stretch>
          </a:blipFill>
          <a:ln>
            <a:noFill/>
          </a:ln>
        </p:spPr>
      </p:sp>
      <p:sp>
        <p:nvSpPr>
          <p:cNvPr id="450" name="Google Shape;450;p5"/>
          <p:cNvSpPr/>
          <p:nvPr/>
        </p:nvSpPr>
        <p:spPr>
          <a:xfrm>
            <a:off x="10067888" y="7690792"/>
            <a:ext cx="589607" cy="589607"/>
          </a:xfrm>
          <a:custGeom>
            <a:rect b="b" l="l" r="r" t="t"/>
            <a:pathLst>
              <a:path extrusionOk="0" h="589607" w="589607">
                <a:moveTo>
                  <a:pt x="0" y="0"/>
                </a:moveTo>
                <a:lnTo>
                  <a:pt x="589608" y="0"/>
                </a:lnTo>
                <a:lnTo>
                  <a:pt x="589608" y="589607"/>
                </a:lnTo>
                <a:lnTo>
                  <a:pt x="0" y="589607"/>
                </a:lnTo>
                <a:lnTo>
                  <a:pt x="0" y="0"/>
                </a:lnTo>
                <a:close/>
              </a:path>
            </a:pathLst>
          </a:custGeom>
          <a:blipFill rotWithShape="1">
            <a:blip r:embed="rId5">
              <a:alphaModFix/>
            </a:blip>
            <a:stretch>
              <a:fillRect b="0" l="0" r="0" t="0"/>
            </a:stretch>
          </a:blipFill>
          <a:ln>
            <a:noFill/>
          </a:ln>
        </p:spPr>
      </p:sp>
      <p:sp>
        <p:nvSpPr>
          <p:cNvPr id="451" name="Google Shape;451;p5"/>
          <p:cNvSpPr/>
          <p:nvPr/>
        </p:nvSpPr>
        <p:spPr>
          <a:xfrm>
            <a:off x="13757738" y="7690792"/>
            <a:ext cx="589607" cy="589607"/>
          </a:xfrm>
          <a:custGeom>
            <a:rect b="b" l="l" r="r" t="t"/>
            <a:pathLst>
              <a:path extrusionOk="0" h="589607" w="589607">
                <a:moveTo>
                  <a:pt x="0" y="0"/>
                </a:moveTo>
                <a:lnTo>
                  <a:pt x="589608" y="0"/>
                </a:lnTo>
                <a:lnTo>
                  <a:pt x="589608" y="589607"/>
                </a:lnTo>
                <a:lnTo>
                  <a:pt x="0" y="589607"/>
                </a:lnTo>
                <a:lnTo>
                  <a:pt x="0" y="0"/>
                </a:lnTo>
                <a:close/>
              </a:path>
            </a:pathLst>
          </a:custGeom>
          <a:blipFill rotWithShape="1">
            <a:blip r:embed="rId5">
              <a:alphaModFix/>
            </a:blip>
            <a:stretch>
              <a:fillRect b="0" l="0" r="0" t="0"/>
            </a:stretch>
          </a:blipFill>
          <a:ln>
            <a:noFill/>
          </a:ln>
        </p:spPr>
      </p:sp>
      <p:sp>
        <p:nvSpPr>
          <p:cNvPr id="452" name="Google Shape;452;p5"/>
          <p:cNvSpPr txBox="1"/>
          <p:nvPr/>
        </p:nvSpPr>
        <p:spPr>
          <a:xfrm>
            <a:off x="1278977" y="4712894"/>
            <a:ext cx="7535816" cy="1177191"/>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Presentations are tools that can be used as lectures, speeches, reports, and more. It is mostly presented like before an audience. </a:t>
            </a:r>
            <a:endParaRPr/>
          </a:p>
        </p:txBody>
      </p:sp>
      <p:sp>
        <p:nvSpPr>
          <p:cNvPr id="453" name="Google Shape;453;p5"/>
          <p:cNvSpPr txBox="1"/>
          <p:nvPr/>
        </p:nvSpPr>
        <p:spPr>
          <a:xfrm>
            <a:off x="13169899" y="9220200"/>
            <a:ext cx="4089401" cy="356169"/>
          </a:xfrm>
          <a:prstGeom prst="rect">
            <a:avLst/>
          </a:prstGeom>
          <a:noFill/>
          <a:ln>
            <a:noFill/>
          </a:ln>
        </p:spPr>
        <p:txBody>
          <a:bodyPr anchorCtr="0" anchor="t" bIns="0" lIns="0" spcFirstLastPara="1" rIns="0" wrap="square" tIns="0">
            <a:spAutoFit/>
          </a:bodyPr>
          <a:lstStyle/>
          <a:p>
            <a:pPr indent="0" lvl="0" marL="0" marR="0" rtl="0" algn="r">
              <a:lnSpc>
                <a:spcPct val="140019"/>
              </a:lnSpc>
              <a:spcBef>
                <a:spcPts val="0"/>
              </a:spcBef>
              <a:spcAft>
                <a:spcPts val="0"/>
              </a:spcAft>
              <a:buNone/>
            </a:pPr>
            <a:r>
              <a:rPr b="0" i="0" lang="en-US" sz="2099" u="none" cap="none" strike="noStrike">
                <a:solidFill>
                  <a:srgbClr val="FFFFFF"/>
                </a:solidFill>
                <a:latin typeface="Montserrat"/>
                <a:ea typeface="Montserrat"/>
                <a:cs typeface="Montserrat"/>
                <a:sym typeface="Montserrat"/>
              </a:rPr>
              <a:t>PAGE 5/10</a:t>
            </a:r>
            <a:endParaRPr/>
          </a:p>
        </p:txBody>
      </p:sp>
      <p:sp>
        <p:nvSpPr>
          <p:cNvPr id="454" name="Google Shape;454;p5"/>
          <p:cNvSpPr txBox="1"/>
          <p:nvPr/>
        </p:nvSpPr>
        <p:spPr>
          <a:xfrm>
            <a:off x="1278977" y="9220200"/>
            <a:ext cx="4089401" cy="356169"/>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99" u="none" cap="none" strike="noStrike">
                <a:solidFill>
                  <a:srgbClr val="FFFFFF"/>
                </a:solidFill>
                <a:latin typeface="Montserrat"/>
                <a:ea typeface="Montserrat"/>
                <a:cs typeface="Montserrat"/>
                <a:sym typeface="Montserrat"/>
              </a:rPr>
              <a:t>www.reallygreatsite.com</a:t>
            </a:r>
            <a:endParaRPr/>
          </a:p>
        </p:txBody>
      </p:sp>
      <p:sp>
        <p:nvSpPr>
          <p:cNvPr id="455" name="Google Shape;455;p5"/>
          <p:cNvSpPr txBox="1"/>
          <p:nvPr/>
        </p:nvSpPr>
        <p:spPr>
          <a:xfrm>
            <a:off x="10936410" y="6842773"/>
            <a:ext cx="2766107" cy="379377"/>
          </a:xfrm>
          <a:prstGeom prst="rect">
            <a:avLst/>
          </a:prstGeom>
          <a:noFill/>
          <a:ln>
            <a:noFill/>
          </a:ln>
        </p:spPr>
        <p:txBody>
          <a:bodyPr anchorCtr="0" anchor="t" bIns="0" lIns="0" spcFirstLastPara="1" rIns="0" wrap="square" tIns="0">
            <a:spAutoFit/>
          </a:bodyPr>
          <a:lstStyle/>
          <a:p>
            <a:pPr indent="0" lvl="0" marL="0" marR="0" rtl="0" algn="l">
              <a:lnSpc>
                <a:spcPct val="141018"/>
              </a:lnSpc>
              <a:spcBef>
                <a:spcPts val="0"/>
              </a:spcBef>
              <a:spcAft>
                <a:spcPts val="0"/>
              </a:spcAft>
              <a:buNone/>
            </a:pPr>
            <a:r>
              <a:rPr b="0" i="0" lang="en-US" sz="2199" u="none" cap="none" strike="noStrike">
                <a:solidFill>
                  <a:srgbClr val="F2B82C"/>
                </a:solidFill>
                <a:latin typeface="Montserrat"/>
                <a:ea typeface="Montserrat"/>
                <a:cs typeface="Montserrat"/>
                <a:sym typeface="Montserrat"/>
              </a:rPr>
              <a:t>LUXURY SERVICE</a:t>
            </a:r>
            <a:endParaRPr/>
          </a:p>
        </p:txBody>
      </p:sp>
      <p:sp>
        <p:nvSpPr>
          <p:cNvPr id="456" name="Google Shape;456;p5"/>
          <p:cNvSpPr txBox="1"/>
          <p:nvPr/>
        </p:nvSpPr>
        <p:spPr>
          <a:xfrm>
            <a:off x="14508544" y="6842773"/>
            <a:ext cx="3120236" cy="379377"/>
          </a:xfrm>
          <a:prstGeom prst="rect">
            <a:avLst/>
          </a:prstGeom>
          <a:noFill/>
          <a:ln>
            <a:noFill/>
          </a:ln>
        </p:spPr>
        <p:txBody>
          <a:bodyPr anchorCtr="0" anchor="t" bIns="0" lIns="0" spcFirstLastPara="1" rIns="0" wrap="square" tIns="0">
            <a:spAutoFit/>
          </a:bodyPr>
          <a:lstStyle/>
          <a:p>
            <a:pPr indent="0" lvl="0" marL="0" marR="0" rtl="0" algn="l">
              <a:lnSpc>
                <a:spcPct val="141018"/>
              </a:lnSpc>
              <a:spcBef>
                <a:spcPts val="0"/>
              </a:spcBef>
              <a:spcAft>
                <a:spcPts val="0"/>
              </a:spcAft>
              <a:buNone/>
            </a:pPr>
            <a:r>
              <a:rPr b="0" i="0" lang="en-US" sz="2199" u="none" cap="none" strike="noStrike">
                <a:solidFill>
                  <a:srgbClr val="F2B82C"/>
                </a:solidFill>
                <a:latin typeface="Montserrat"/>
                <a:ea typeface="Montserrat"/>
                <a:cs typeface="Montserrat"/>
                <a:sym typeface="Montserrat"/>
              </a:rPr>
              <a:t>SAFETY SECURITY</a:t>
            </a:r>
            <a:endParaRPr/>
          </a:p>
        </p:txBody>
      </p:sp>
      <p:sp>
        <p:nvSpPr>
          <p:cNvPr id="457" name="Google Shape;457;p5"/>
          <p:cNvSpPr txBox="1"/>
          <p:nvPr/>
        </p:nvSpPr>
        <p:spPr>
          <a:xfrm>
            <a:off x="10936410" y="7770777"/>
            <a:ext cx="2766107" cy="379377"/>
          </a:xfrm>
          <a:prstGeom prst="rect">
            <a:avLst/>
          </a:prstGeom>
          <a:noFill/>
          <a:ln>
            <a:noFill/>
          </a:ln>
        </p:spPr>
        <p:txBody>
          <a:bodyPr anchorCtr="0" anchor="t" bIns="0" lIns="0" spcFirstLastPara="1" rIns="0" wrap="square" tIns="0">
            <a:spAutoFit/>
          </a:bodyPr>
          <a:lstStyle/>
          <a:p>
            <a:pPr indent="0" lvl="0" marL="0" marR="0" rtl="0" algn="l">
              <a:lnSpc>
                <a:spcPct val="141018"/>
              </a:lnSpc>
              <a:spcBef>
                <a:spcPts val="0"/>
              </a:spcBef>
              <a:spcAft>
                <a:spcPts val="0"/>
              </a:spcAft>
              <a:buNone/>
            </a:pPr>
            <a:r>
              <a:rPr b="0" i="0" lang="en-US" sz="2199" u="none" cap="none" strike="noStrike">
                <a:solidFill>
                  <a:srgbClr val="F2B82C"/>
                </a:solidFill>
                <a:latin typeface="Montserrat"/>
                <a:ea typeface="Montserrat"/>
                <a:cs typeface="Montserrat"/>
                <a:sym typeface="Montserrat"/>
              </a:rPr>
              <a:t>COMFORT JET</a:t>
            </a:r>
            <a:endParaRPr/>
          </a:p>
        </p:txBody>
      </p:sp>
      <p:sp>
        <p:nvSpPr>
          <p:cNvPr id="458" name="Google Shape;458;p5"/>
          <p:cNvSpPr txBox="1"/>
          <p:nvPr/>
        </p:nvSpPr>
        <p:spPr>
          <a:xfrm>
            <a:off x="14508544" y="7770777"/>
            <a:ext cx="3120236" cy="379377"/>
          </a:xfrm>
          <a:prstGeom prst="rect">
            <a:avLst/>
          </a:prstGeom>
          <a:noFill/>
          <a:ln>
            <a:noFill/>
          </a:ln>
        </p:spPr>
        <p:txBody>
          <a:bodyPr anchorCtr="0" anchor="t" bIns="0" lIns="0" spcFirstLastPara="1" rIns="0" wrap="square" tIns="0">
            <a:spAutoFit/>
          </a:bodyPr>
          <a:lstStyle/>
          <a:p>
            <a:pPr indent="0" lvl="0" marL="0" marR="0" rtl="0" algn="l">
              <a:lnSpc>
                <a:spcPct val="141018"/>
              </a:lnSpc>
              <a:spcBef>
                <a:spcPts val="0"/>
              </a:spcBef>
              <a:spcAft>
                <a:spcPts val="0"/>
              </a:spcAft>
              <a:buNone/>
            </a:pPr>
            <a:r>
              <a:rPr b="0" i="0" lang="en-US" sz="2199" u="none" cap="none" strike="noStrike">
                <a:solidFill>
                  <a:srgbClr val="F2B82C"/>
                </a:solidFill>
                <a:latin typeface="Montserrat"/>
                <a:ea typeface="Montserrat"/>
                <a:cs typeface="Montserrat"/>
                <a:sym typeface="Montserrat"/>
              </a:rPr>
              <a:t>FASTER MACHINE</a:t>
            </a:r>
            <a:endParaRPr/>
          </a:p>
        </p:txBody>
      </p:sp>
      <p:pic>
        <p:nvPicPr>
          <p:cNvPr id="459" name="Google Shape;459;p5"/>
          <p:cNvPicPr preferRelativeResize="0"/>
          <p:nvPr/>
        </p:nvPicPr>
        <p:blipFill rotWithShape="1">
          <a:blip r:embed="rId6">
            <a:alphaModFix/>
          </a:blip>
          <a:srcRect b="20577" l="0" r="0" t="20578"/>
          <a:stretch/>
        </p:blipFill>
        <p:spPr>
          <a:xfrm>
            <a:off x="10067888" y="2080058"/>
            <a:ext cx="8220112" cy="3627690"/>
          </a:xfrm>
          <a:prstGeom prst="rect">
            <a:avLst/>
          </a:prstGeom>
          <a:noFill/>
          <a:ln>
            <a:noFill/>
          </a:ln>
        </p:spPr>
      </p:pic>
      <p:pic>
        <p:nvPicPr>
          <p:cNvPr id="460" name="Google Shape;460;p5"/>
          <p:cNvPicPr preferRelativeResize="0"/>
          <p:nvPr/>
        </p:nvPicPr>
        <p:blipFill rotWithShape="1">
          <a:blip r:embed="rId7">
            <a:alphaModFix/>
          </a:blip>
          <a:srcRect b="17607" l="0" r="0" t="52281"/>
          <a:stretch/>
        </p:blipFill>
        <p:spPr>
          <a:xfrm>
            <a:off x="-53268" y="6413960"/>
            <a:ext cx="9197268" cy="2320465"/>
          </a:xfrm>
          <a:prstGeom prst="rect">
            <a:avLst/>
          </a:prstGeom>
          <a:noFill/>
          <a:ln>
            <a:noFill/>
          </a:ln>
        </p:spPr>
      </p:pic>
      <p:sp>
        <p:nvSpPr>
          <p:cNvPr id="461" name="Google Shape;461;p5"/>
          <p:cNvSpPr txBox="1"/>
          <p:nvPr/>
        </p:nvSpPr>
        <p:spPr>
          <a:xfrm>
            <a:off x="2000383" y="937590"/>
            <a:ext cx="4089401" cy="356169"/>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1" i="0" lang="en-US" sz="2099" u="none" cap="none" strike="noStrike">
                <a:solidFill>
                  <a:srgbClr val="FFFFFF"/>
                </a:solidFill>
                <a:latin typeface="Montserrat"/>
                <a:ea typeface="Montserrat"/>
                <a:cs typeface="Montserrat"/>
                <a:sym typeface="Montserrat"/>
              </a:rPr>
              <a:t>Private Jet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106" name="Shape 106"/>
        <p:cNvGrpSpPr/>
        <p:nvPr/>
      </p:nvGrpSpPr>
      <p:grpSpPr>
        <a:xfrm>
          <a:off x="0" y="0"/>
          <a:ext cx="0" cy="0"/>
          <a:chOff x="0" y="0"/>
          <a:chExt cx="0" cy="0"/>
        </a:xfrm>
      </p:grpSpPr>
      <p:sp>
        <p:nvSpPr>
          <p:cNvPr id="107" name="Google Shape;107;g2d0cadb2716_4_9"/>
          <p:cNvSpPr/>
          <p:nvPr/>
        </p:nvSpPr>
        <p:spPr>
          <a:xfrm rot="-2408129">
            <a:off x="10227738" y="-2378423"/>
            <a:ext cx="14810845" cy="6701907"/>
          </a:xfrm>
          <a:custGeom>
            <a:rect b="b" l="l" r="r" t="t"/>
            <a:pathLst>
              <a:path extrusionOk="0" h="6697722" w="14801597">
                <a:moveTo>
                  <a:pt x="0" y="0"/>
                </a:moveTo>
                <a:lnTo>
                  <a:pt x="14801597" y="0"/>
                </a:lnTo>
                <a:lnTo>
                  <a:pt x="14801597" y="6697722"/>
                </a:lnTo>
                <a:lnTo>
                  <a:pt x="0" y="6697722"/>
                </a:lnTo>
                <a:lnTo>
                  <a:pt x="0" y="0"/>
                </a:lnTo>
                <a:close/>
              </a:path>
            </a:pathLst>
          </a:custGeom>
          <a:blipFill rotWithShape="1">
            <a:blip r:embed="rId3">
              <a:alphaModFix amt="3000"/>
            </a:blip>
            <a:stretch>
              <a:fillRect b="0" l="0" r="0" t="0"/>
            </a:stretch>
          </a:blipFill>
          <a:ln>
            <a:noFill/>
          </a:ln>
        </p:spPr>
      </p:sp>
      <p:sp>
        <p:nvSpPr>
          <p:cNvPr id="108" name="Google Shape;108;g2d0cadb2716_4_9"/>
          <p:cNvSpPr txBox="1"/>
          <p:nvPr/>
        </p:nvSpPr>
        <p:spPr>
          <a:xfrm>
            <a:off x="6230250" y="434925"/>
            <a:ext cx="5827500" cy="137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750">
                <a:solidFill>
                  <a:srgbClr val="F2B82C"/>
                </a:solidFill>
                <a:latin typeface="Montserrat"/>
                <a:ea typeface="Montserrat"/>
                <a:cs typeface="Montserrat"/>
                <a:sym typeface="Montserrat"/>
              </a:rPr>
              <a:t>Motivation</a:t>
            </a:r>
            <a:endParaRPr b="1" sz="7750">
              <a:solidFill>
                <a:srgbClr val="F2B82C"/>
              </a:solidFill>
              <a:latin typeface="Montserrat"/>
              <a:ea typeface="Montserrat"/>
              <a:cs typeface="Montserrat"/>
              <a:sym typeface="Montserrat"/>
            </a:endParaRPr>
          </a:p>
        </p:txBody>
      </p:sp>
      <p:sp>
        <p:nvSpPr>
          <p:cNvPr id="109" name="Google Shape;109;g2d0cadb2716_4_9"/>
          <p:cNvSpPr txBox="1"/>
          <p:nvPr/>
        </p:nvSpPr>
        <p:spPr>
          <a:xfrm>
            <a:off x="936450" y="3429000"/>
            <a:ext cx="16457400" cy="1385400"/>
          </a:xfrm>
          <a:prstGeom prst="rect">
            <a:avLst/>
          </a:prstGeom>
          <a:noFill/>
          <a:ln>
            <a:noFill/>
          </a:ln>
        </p:spPr>
        <p:txBody>
          <a:bodyPr anchorCtr="0" anchor="t" bIns="0" lIns="0" spcFirstLastPara="1" rIns="0" wrap="square" tIns="0">
            <a:spAutoFit/>
          </a:bodyPr>
          <a:lstStyle/>
          <a:p>
            <a:pPr indent="-457200" lvl="0" marL="457200" rtl="0" algn="l">
              <a:lnSpc>
                <a:spcPct val="150000"/>
              </a:lnSpc>
              <a:spcBef>
                <a:spcPts val="0"/>
              </a:spcBef>
              <a:spcAft>
                <a:spcPts val="0"/>
              </a:spcAft>
              <a:buClr>
                <a:schemeClr val="lt1"/>
              </a:buClr>
              <a:buSzPts val="3600"/>
              <a:buFont typeface="Montserrat"/>
              <a:buChar char="●"/>
            </a:pPr>
            <a:r>
              <a:rPr lang="en-US" sz="3600">
                <a:solidFill>
                  <a:schemeClr val="lt1"/>
                </a:solidFill>
                <a:latin typeface="Montserrat"/>
                <a:ea typeface="Montserrat"/>
                <a:cs typeface="Montserrat"/>
                <a:sym typeface="Montserrat"/>
              </a:rPr>
              <a:t>Flight delays and cancellations are inconvenient, disruptive, stressful, and costly</a:t>
            </a:r>
            <a:endParaRPr sz="3600">
              <a:solidFill>
                <a:srgbClr val="FFFFFF"/>
              </a:solidFill>
              <a:latin typeface="Montserrat"/>
              <a:ea typeface="Montserrat"/>
              <a:cs typeface="Montserrat"/>
              <a:sym typeface="Montserrat"/>
            </a:endParaRPr>
          </a:p>
        </p:txBody>
      </p:sp>
      <p:sp>
        <p:nvSpPr>
          <p:cNvPr id="110" name="Google Shape;110;g2d0cadb2716_4_9"/>
          <p:cNvSpPr/>
          <p:nvPr/>
        </p:nvSpPr>
        <p:spPr>
          <a:xfrm>
            <a:off x="936450" y="2212775"/>
            <a:ext cx="2568000" cy="91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600">
                <a:latin typeface="Montserrat"/>
                <a:ea typeface="Montserrat"/>
                <a:cs typeface="Montserrat"/>
                <a:sym typeface="Montserrat"/>
              </a:rPr>
              <a:t>Problem</a:t>
            </a:r>
            <a:endParaRPr b="1" sz="3600">
              <a:latin typeface="Montserrat"/>
              <a:ea typeface="Montserrat"/>
              <a:cs typeface="Montserrat"/>
              <a:sym typeface="Montserrat"/>
            </a:endParaRPr>
          </a:p>
        </p:txBody>
      </p:sp>
      <p:sp>
        <p:nvSpPr>
          <p:cNvPr id="111" name="Google Shape;111;g2d0cadb2716_4_9"/>
          <p:cNvSpPr/>
          <p:nvPr/>
        </p:nvSpPr>
        <p:spPr>
          <a:xfrm>
            <a:off x="936450" y="5896175"/>
            <a:ext cx="2568000" cy="91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600">
                <a:latin typeface="Montserrat"/>
                <a:ea typeface="Montserrat"/>
                <a:cs typeface="Montserrat"/>
                <a:sym typeface="Montserrat"/>
              </a:rPr>
              <a:t>Goal</a:t>
            </a:r>
            <a:endParaRPr b="1" sz="3600">
              <a:latin typeface="Montserrat"/>
              <a:ea typeface="Montserrat"/>
              <a:cs typeface="Montserrat"/>
              <a:sym typeface="Montserrat"/>
            </a:endParaRPr>
          </a:p>
        </p:txBody>
      </p:sp>
      <p:sp>
        <p:nvSpPr>
          <p:cNvPr id="112" name="Google Shape;112;g2d0cadb2716_4_9"/>
          <p:cNvSpPr txBox="1"/>
          <p:nvPr/>
        </p:nvSpPr>
        <p:spPr>
          <a:xfrm>
            <a:off x="936450" y="7166150"/>
            <a:ext cx="16457400" cy="2216400"/>
          </a:xfrm>
          <a:prstGeom prst="rect">
            <a:avLst/>
          </a:prstGeom>
          <a:noFill/>
          <a:ln>
            <a:noFill/>
          </a:ln>
        </p:spPr>
        <p:txBody>
          <a:bodyPr anchorCtr="0" anchor="t" bIns="0" lIns="0" spcFirstLastPara="1" rIns="0" wrap="square" tIns="0">
            <a:spAutoFit/>
          </a:bodyPr>
          <a:lstStyle/>
          <a:p>
            <a:pPr indent="-457200" lvl="0" marL="457200" rtl="0" algn="l">
              <a:lnSpc>
                <a:spcPct val="150000"/>
              </a:lnSpc>
              <a:spcBef>
                <a:spcPts val="0"/>
              </a:spcBef>
              <a:spcAft>
                <a:spcPts val="0"/>
              </a:spcAft>
              <a:buClr>
                <a:schemeClr val="lt1"/>
              </a:buClr>
              <a:buSzPts val="3600"/>
              <a:buFont typeface="Montserrat"/>
              <a:buChar char="●"/>
            </a:pPr>
            <a:r>
              <a:rPr lang="en-US" sz="3600">
                <a:solidFill>
                  <a:schemeClr val="lt1"/>
                </a:solidFill>
                <a:latin typeface="Montserrat"/>
                <a:ea typeface="Montserrat"/>
                <a:cs typeface="Montserrat"/>
                <a:sym typeface="Montserrat"/>
              </a:rPr>
              <a:t>I</a:t>
            </a:r>
            <a:r>
              <a:rPr lang="en-US" sz="3600">
                <a:solidFill>
                  <a:schemeClr val="lt1"/>
                </a:solidFill>
                <a:latin typeface="Montserrat"/>
                <a:ea typeface="Montserrat"/>
                <a:cs typeface="Montserrat"/>
                <a:sym typeface="Montserrat"/>
              </a:rPr>
              <a:t>dentify unique patterns among airlines and airports to enhance operational efficiency, improve travel experiences, and mitigate economic losses</a:t>
            </a:r>
            <a:endParaRPr sz="3600">
              <a:solidFill>
                <a:schemeClr val="lt1"/>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465" name="Shape 465"/>
        <p:cNvGrpSpPr/>
        <p:nvPr/>
      </p:nvGrpSpPr>
      <p:grpSpPr>
        <a:xfrm>
          <a:off x="0" y="0"/>
          <a:ext cx="0" cy="0"/>
          <a:chOff x="0" y="0"/>
          <a:chExt cx="0" cy="0"/>
        </a:xfrm>
      </p:grpSpPr>
      <p:sp>
        <p:nvSpPr>
          <p:cNvPr id="466" name="Google Shape;466;p8"/>
          <p:cNvSpPr/>
          <p:nvPr/>
        </p:nvSpPr>
        <p:spPr>
          <a:xfrm>
            <a:off x="1278977" y="895469"/>
            <a:ext cx="478510" cy="478510"/>
          </a:xfrm>
          <a:custGeom>
            <a:rect b="b" l="l" r="r" t="t"/>
            <a:pathLst>
              <a:path extrusionOk="0" h="478510" w="478510">
                <a:moveTo>
                  <a:pt x="0" y="0"/>
                </a:moveTo>
                <a:lnTo>
                  <a:pt x="478510" y="0"/>
                </a:lnTo>
                <a:lnTo>
                  <a:pt x="478510" y="478511"/>
                </a:lnTo>
                <a:lnTo>
                  <a:pt x="0" y="478511"/>
                </a:lnTo>
                <a:lnTo>
                  <a:pt x="0" y="0"/>
                </a:lnTo>
                <a:close/>
              </a:path>
            </a:pathLst>
          </a:custGeom>
          <a:blipFill rotWithShape="1">
            <a:blip r:embed="rId3">
              <a:alphaModFix/>
            </a:blip>
            <a:stretch>
              <a:fillRect b="0" l="0" r="0" t="0"/>
            </a:stretch>
          </a:blipFill>
          <a:ln>
            <a:noFill/>
          </a:ln>
        </p:spPr>
      </p:sp>
      <p:sp>
        <p:nvSpPr>
          <p:cNvPr id="467" name="Google Shape;467;p8"/>
          <p:cNvSpPr/>
          <p:nvPr/>
        </p:nvSpPr>
        <p:spPr>
          <a:xfrm rot="-2407347">
            <a:off x="8532271" y="-46195"/>
            <a:ext cx="14801597" cy="6697722"/>
          </a:xfrm>
          <a:custGeom>
            <a:rect b="b" l="l" r="r" t="t"/>
            <a:pathLst>
              <a:path extrusionOk="0" h="6697722" w="14801597">
                <a:moveTo>
                  <a:pt x="0" y="0"/>
                </a:moveTo>
                <a:lnTo>
                  <a:pt x="14801597" y="0"/>
                </a:lnTo>
                <a:lnTo>
                  <a:pt x="14801597" y="6697723"/>
                </a:lnTo>
                <a:lnTo>
                  <a:pt x="0" y="6697723"/>
                </a:lnTo>
                <a:lnTo>
                  <a:pt x="0" y="0"/>
                </a:lnTo>
                <a:close/>
              </a:path>
            </a:pathLst>
          </a:custGeom>
          <a:blipFill rotWithShape="1">
            <a:blip r:embed="rId4">
              <a:alphaModFix amt="3000"/>
            </a:blip>
            <a:stretch>
              <a:fillRect b="0" l="0" r="0" t="0"/>
            </a:stretch>
          </a:blipFill>
          <a:ln>
            <a:noFill/>
          </a:ln>
        </p:spPr>
      </p:sp>
      <p:sp>
        <p:nvSpPr>
          <p:cNvPr id="468" name="Google Shape;468;p8"/>
          <p:cNvSpPr txBox="1"/>
          <p:nvPr/>
        </p:nvSpPr>
        <p:spPr>
          <a:xfrm>
            <a:off x="13169899" y="9220200"/>
            <a:ext cx="4089401" cy="356235"/>
          </a:xfrm>
          <a:prstGeom prst="rect">
            <a:avLst/>
          </a:prstGeom>
          <a:noFill/>
          <a:ln>
            <a:noFill/>
          </a:ln>
        </p:spPr>
        <p:txBody>
          <a:bodyPr anchorCtr="0" anchor="t" bIns="0" lIns="0" spcFirstLastPara="1" rIns="0" wrap="square" tIns="0">
            <a:spAutoFit/>
          </a:bodyPr>
          <a:lstStyle/>
          <a:p>
            <a:pPr indent="0" lvl="0" marL="0" marR="0" rtl="0" algn="r">
              <a:lnSpc>
                <a:spcPct val="140019"/>
              </a:lnSpc>
              <a:spcBef>
                <a:spcPts val="0"/>
              </a:spcBef>
              <a:spcAft>
                <a:spcPts val="0"/>
              </a:spcAft>
              <a:buNone/>
            </a:pPr>
            <a:r>
              <a:rPr b="0" i="0" lang="en-US" sz="2099" u="none" cap="none" strike="noStrike">
                <a:solidFill>
                  <a:srgbClr val="FFFFFF"/>
                </a:solidFill>
                <a:latin typeface="Montserrat"/>
                <a:ea typeface="Montserrat"/>
                <a:cs typeface="Montserrat"/>
                <a:sym typeface="Montserrat"/>
              </a:rPr>
              <a:t>PAGE 8/10</a:t>
            </a:r>
            <a:endParaRPr/>
          </a:p>
        </p:txBody>
      </p:sp>
      <p:sp>
        <p:nvSpPr>
          <p:cNvPr id="469" name="Google Shape;469;p8"/>
          <p:cNvSpPr txBox="1"/>
          <p:nvPr/>
        </p:nvSpPr>
        <p:spPr>
          <a:xfrm>
            <a:off x="1278977" y="9220200"/>
            <a:ext cx="4089401" cy="356169"/>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99" u="none" cap="none" strike="noStrike">
                <a:solidFill>
                  <a:srgbClr val="FFFFFF"/>
                </a:solidFill>
                <a:latin typeface="Montserrat"/>
                <a:ea typeface="Montserrat"/>
                <a:cs typeface="Montserrat"/>
                <a:sym typeface="Montserrat"/>
              </a:rPr>
              <a:t>www.reallygreatsite.com</a:t>
            </a:r>
            <a:endParaRPr/>
          </a:p>
        </p:txBody>
      </p:sp>
      <p:sp>
        <p:nvSpPr>
          <p:cNvPr id="470" name="Google Shape;470;p8"/>
          <p:cNvSpPr txBox="1"/>
          <p:nvPr/>
        </p:nvSpPr>
        <p:spPr>
          <a:xfrm>
            <a:off x="8952985" y="2523787"/>
            <a:ext cx="8646899" cy="201761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7797" u="none" cap="none" strike="noStrike">
                <a:solidFill>
                  <a:srgbClr val="F2B82C"/>
                </a:solidFill>
                <a:latin typeface="Montserrat"/>
                <a:ea typeface="Montserrat"/>
                <a:cs typeface="Montserrat"/>
                <a:sym typeface="Montserrat"/>
              </a:rPr>
              <a:t>BOOKING</a:t>
            </a:r>
            <a:endParaRPr/>
          </a:p>
          <a:p>
            <a:pPr indent="0" lvl="0" marL="0" marR="0" rtl="0" algn="l">
              <a:lnSpc>
                <a:spcPct val="100000"/>
              </a:lnSpc>
              <a:spcBef>
                <a:spcPts val="0"/>
              </a:spcBef>
              <a:spcAft>
                <a:spcPts val="0"/>
              </a:spcAft>
              <a:buNone/>
            </a:pPr>
            <a:r>
              <a:rPr b="1" i="0" lang="en-US" sz="7797" u="none" cap="none" strike="noStrike">
                <a:solidFill>
                  <a:srgbClr val="F2B82C"/>
                </a:solidFill>
                <a:latin typeface="Montserrat"/>
                <a:ea typeface="Montserrat"/>
                <a:cs typeface="Montserrat"/>
                <a:sym typeface="Montserrat"/>
              </a:rPr>
              <a:t>OUR PLANE</a:t>
            </a:r>
            <a:endParaRPr/>
          </a:p>
        </p:txBody>
      </p:sp>
      <p:sp>
        <p:nvSpPr>
          <p:cNvPr id="471" name="Google Shape;471;p8"/>
          <p:cNvSpPr txBox="1"/>
          <p:nvPr/>
        </p:nvSpPr>
        <p:spPr>
          <a:xfrm>
            <a:off x="8952985" y="5056105"/>
            <a:ext cx="7863467" cy="77724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Presentations are tools that can be used as lectures, speeches, reports, and more. It is mostly presented </a:t>
            </a:r>
            <a:endParaRPr/>
          </a:p>
        </p:txBody>
      </p:sp>
      <p:pic>
        <p:nvPicPr>
          <p:cNvPr id="472" name="Google Shape;472;p8"/>
          <p:cNvPicPr preferRelativeResize="0"/>
          <p:nvPr/>
        </p:nvPicPr>
        <p:blipFill rotWithShape="1">
          <a:blip r:embed="rId5">
            <a:alphaModFix/>
          </a:blip>
          <a:srcRect b="0" l="0" r="0" t="0"/>
          <a:stretch/>
        </p:blipFill>
        <p:spPr>
          <a:xfrm>
            <a:off x="1856181" y="2234134"/>
            <a:ext cx="6147874" cy="6478332"/>
          </a:xfrm>
          <a:prstGeom prst="rect">
            <a:avLst/>
          </a:prstGeom>
          <a:noFill/>
          <a:ln>
            <a:noFill/>
          </a:ln>
        </p:spPr>
      </p:pic>
      <p:sp>
        <p:nvSpPr>
          <p:cNvPr id="473" name="Google Shape;473;p8"/>
          <p:cNvSpPr txBox="1"/>
          <p:nvPr/>
        </p:nvSpPr>
        <p:spPr>
          <a:xfrm>
            <a:off x="8952985" y="7073040"/>
            <a:ext cx="3109865" cy="117729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Presentations are tools that can be used as lectures, speeches.</a:t>
            </a:r>
            <a:endParaRPr/>
          </a:p>
        </p:txBody>
      </p:sp>
      <p:sp>
        <p:nvSpPr>
          <p:cNvPr id="474" name="Google Shape;474;p8"/>
          <p:cNvSpPr txBox="1"/>
          <p:nvPr/>
        </p:nvSpPr>
        <p:spPr>
          <a:xfrm>
            <a:off x="12566503" y="7073040"/>
            <a:ext cx="3109865" cy="117729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Presentations are tools that can be used as lectures, speeches.</a:t>
            </a:r>
            <a:endParaRPr/>
          </a:p>
        </p:txBody>
      </p:sp>
      <p:sp>
        <p:nvSpPr>
          <p:cNvPr id="475" name="Google Shape;475;p8"/>
          <p:cNvSpPr txBox="1"/>
          <p:nvPr/>
        </p:nvSpPr>
        <p:spPr>
          <a:xfrm>
            <a:off x="8952985" y="6355633"/>
            <a:ext cx="3109865" cy="543307"/>
          </a:xfrm>
          <a:prstGeom prst="rect">
            <a:avLst/>
          </a:prstGeom>
          <a:noFill/>
          <a:ln>
            <a:noFill/>
          </a:ln>
        </p:spPr>
        <p:txBody>
          <a:bodyPr anchorCtr="0" anchor="t" bIns="0" lIns="0" spcFirstLastPara="1" rIns="0" wrap="square" tIns="0">
            <a:spAutoFit/>
          </a:bodyPr>
          <a:lstStyle/>
          <a:p>
            <a:pPr indent="0" lvl="0" marL="0" marR="0" rtl="0" algn="l">
              <a:lnSpc>
                <a:spcPct val="198040"/>
              </a:lnSpc>
              <a:spcBef>
                <a:spcPts val="0"/>
              </a:spcBef>
              <a:spcAft>
                <a:spcPts val="0"/>
              </a:spcAft>
              <a:buNone/>
            </a:pPr>
            <a:r>
              <a:rPr b="1" i="0" lang="en-US" sz="2399" u="none" cap="none" strike="noStrike">
                <a:solidFill>
                  <a:srgbClr val="F2B82C"/>
                </a:solidFill>
                <a:latin typeface="Montserrat"/>
                <a:ea typeface="Montserrat"/>
                <a:cs typeface="Montserrat"/>
                <a:sym typeface="Montserrat"/>
              </a:rPr>
              <a:t>1.234K</a:t>
            </a:r>
            <a:endParaRPr/>
          </a:p>
        </p:txBody>
      </p:sp>
      <p:sp>
        <p:nvSpPr>
          <p:cNvPr id="476" name="Google Shape;476;p8"/>
          <p:cNvSpPr txBox="1"/>
          <p:nvPr/>
        </p:nvSpPr>
        <p:spPr>
          <a:xfrm>
            <a:off x="12566503" y="6355633"/>
            <a:ext cx="3109865" cy="543307"/>
          </a:xfrm>
          <a:prstGeom prst="rect">
            <a:avLst/>
          </a:prstGeom>
          <a:noFill/>
          <a:ln>
            <a:noFill/>
          </a:ln>
        </p:spPr>
        <p:txBody>
          <a:bodyPr anchorCtr="0" anchor="t" bIns="0" lIns="0" spcFirstLastPara="1" rIns="0" wrap="square" tIns="0">
            <a:spAutoFit/>
          </a:bodyPr>
          <a:lstStyle/>
          <a:p>
            <a:pPr indent="0" lvl="0" marL="0" marR="0" rtl="0" algn="l">
              <a:lnSpc>
                <a:spcPct val="198040"/>
              </a:lnSpc>
              <a:spcBef>
                <a:spcPts val="0"/>
              </a:spcBef>
              <a:spcAft>
                <a:spcPts val="0"/>
              </a:spcAft>
              <a:buNone/>
            </a:pPr>
            <a:r>
              <a:rPr b="1" i="0" lang="en-US" sz="2399" u="none" cap="none" strike="noStrike">
                <a:solidFill>
                  <a:srgbClr val="F2B82C"/>
                </a:solidFill>
                <a:latin typeface="Montserrat"/>
                <a:ea typeface="Montserrat"/>
                <a:cs typeface="Montserrat"/>
                <a:sym typeface="Montserrat"/>
              </a:rPr>
              <a:t>70 % - 92%</a:t>
            </a:r>
            <a:endParaRPr/>
          </a:p>
        </p:txBody>
      </p:sp>
      <p:sp>
        <p:nvSpPr>
          <p:cNvPr id="477" name="Google Shape;477;p8"/>
          <p:cNvSpPr txBox="1"/>
          <p:nvPr/>
        </p:nvSpPr>
        <p:spPr>
          <a:xfrm>
            <a:off x="2000383" y="937590"/>
            <a:ext cx="4089401" cy="356169"/>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1" i="0" lang="en-US" sz="2099" u="none" cap="none" strike="noStrike">
                <a:solidFill>
                  <a:srgbClr val="FFFFFF"/>
                </a:solidFill>
                <a:latin typeface="Montserrat"/>
                <a:ea typeface="Montserrat"/>
                <a:cs typeface="Montserrat"/>
                <a:sym typeface="Montserrat"/>
              </a:rPr>
              <a:t>Private Jet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481" name="Shape 481"/>
        <p:cNvGrpSpPr/>
        <p:nvPr/>
      </p:nvGrpSpPr>
      <p:grpSpPr>
        <a:xfrm>
          <a:off x="0" y="0"/>
          <a:ext cx="0" cy="0"/>
          <a:chOff x="0" y="0"/>
          <a:chExt cx="0" cy="0"/>
        </a:xfrm>
      </p:grpSpPr>
      <p:sp>
        <p:nvSpPr>
          <p:cNvPr id="482" name="Google Shape;482;p9"/>
          <p:cNvSpPr txBox="1"/>
          <p:nvPr/>
        </p:nvSpPr>
        <p:spPr>
          <a:xfrm>
            <a:off x="2147498" y="2232458"/>
            <a:ext cx="8661600" cy="1200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797">
                <a:solidFill>
                  <a:srgbClr val="F2B82C"/>
                </a:solidFill>
                <a:latin typeface="Montserrat"/>
                <a:ea typeface="Montserrat"/>
                <a:cs typeface="Montserrat"/>
                <a:sym typeface="Montserrat"/>
              </a:rPr>
              <a:t>Challenges</a:t>
            </a:r>
            <a:endParaRPr/>
          </a:p>
        </p:txBody>
      </p:sp>
      <p:sp>
        <p:nvSpPr>
          <p:cNvPr id="483" name="Google Shape;483;p9"/>
          <p:cNvSpPr/>
          <p:nvPr/>
        </p:nvSpPr>
        <p:spPr>
          <a:xfrm>
            <a:off x="1278977" y="895469"/>
            <a:ext cx="478510" cy="478510"/>
          </a:xfrm>
          <a:custGeom>
            <a:rect b="b" l="l" r="r" t="t"/>
            <a:pathLst>
              <a:path extrusionOk="0" h="478510" w="478510">
                <a:moveTo>
                  <a:pt x="0" y="0"/>
                </a:moveTo>
                <a:lnTo>
                  <a:pt x="478510" y="0"/>
                </a:lnTo>
                <a:lnTo>
                  <a:pt x="478510" y="478511"/>
                </a:lnTo>
                <a:lnTo>
                  <a:pt x="0" y="478511"/>
                </a:lnTo>
                <a:lnTo>
                  <a:pt x="0" y="0"/>
                </a:lnTo>
                <a:close/>
              </a:path>
            </a:pathLst>
          </a:custGeom>
          <a:blipFill rotWithShape="1">
            <a:blip r:embed="rId3">
              <a:alphaModFix/>
            </a:blip>
            <a:stretch>
              <a:fillRect b="0" l="0" r="0" t="0"/>
            </a:stretch>
          </a:blipFill>
          <a:ln>
            <a:noFill/>
          </a:ln>
        </p:spPr>
      </p:sp>
      <p:sp>
        <p:nvSpPr>
          <p:cNvPr id="484" name="Google Shape;484;p9"/>
          <p:cNvSpPr/>
          <p:nvPr/>
        </p:nvSpPr>
        <p:spPr>
          <a:xfrm rot="-2407347">
            <a:off x="10227981" y="-2373171"/>
            <a:ext cx="14801597" cy="6697722"/>
          </a:xfrm>
          <a:custGeom>
            <a:rect b="b" l="l" r="r" t="t"/>
            <a:pathLst>
              <a:path extrusionOk="0" h="6697722" w="14801597">
                <a:moveTo>
                  <a:pt x="0" y="0"/>
                </a:moveTo>
                <a:lnTo>
                  <a:pt x="14801597" y="0"/>
                </a:lnTo>
                <a:lnTo>
                  <a:pt x="14801597" y="6697722"/>
                </a:lnTo>
                <a:lnTo>
                  <a:pt x="0" y="6697722"/>
                </a:lnTo>
                <a:lnTo>
                  <a:pt x="0" y="0"/>
                </a:lnTo>
                <a:close/>
              </a:path>
            </a:pathLst>
          </a:custGeom>
          <a:blipFill rotWithShape="1">
            <a:blip r:embed="rId4">
              <a:alphaModFix amt="3000"/>
            </a:blip>
            <a:stretch>
              <a:fillRect b="0" l="0" r="0" t="0"/>
            </a:stretch>
          </a:blipFill>
          <a:ln>
            <a:noFill/>
          </a:ln>
        </p:spPr>
      </p:sp>
      <p:sp>
        <p:nvSpPr>
          <p:cNvPr id="485" name="Google Shape;485;p9"/>
          <p:cNvSpPr/>
          <p:nvPr/>
        </p:nvSpPr>
        <p:spPr>
          <a:xfrm>
            <a:off x="2147498" y="7181987"/>
            <a:ext cx="589607" cy="589607"/>
          </a:xfrm>
          <a:custGeom>
            <a:rect b="b" l="l" r="r" t="t"/>
            <a:pathLst>
              <a:path extrusionOk="0" h="589607" w="589607">
                <a:moveTo>
                  <a:pt x="0" y="0"/>
                </a:moveTo>
                <a:lnTo>
                  <a:pt x="589608" y="0"/>
                </a:lnTo>
                <a:lnTo>
                  <a:pt x="589608" y="589607"/>
                </a:lnTo>
                <a:lnTo>
                  <a:pt x="0" y="589607"/>
                </a:lnTo>
                <a:lnTo>
                  <a:pt x="0" y="0"/>
                </a:lnTo>
                <a:close/>
              </a:path>
            </a:pathLst>
          </a:custGeom>
          <a:blipFill rotWithShape="1">
            <a:blip r:embed="rId5">
              <a:alphaModFix/>
            </a:blip>
            <a:stretch>
              <a:fillRect b="0" l="0" r="0" t="0"/>
            </a:stretch>
          </a:blipFill>
          <a:ln>
            <a:noFill/>
          </a:ln>
        </p:spPr>
      </p:sp>
      <p:sp>
        <p:nvSpPr>
          <p:cNvPr id="486" name="Google Shape;486;p9"/>
          <p:cNvSpPr/>
          <p:nvPr/>
        </p:nvSpPr>
        <p:spPr>
          <a:xfrm>
            <a:off x="5837348" y="7181987"/>
            <a:ext cx="589607" cy="589607"/>
          </a:xfrm>
          <a:custGeom>
            <a:rect b="b" l="l" r="r" t="t"/>
            <a:pathLst>
              <a:path extrusionOk="0" h="589607" w="589607">
                <a:moveTo>
                  <a:pt x="0" y="0"/>
                </a:moveTo>
                <a:lnTo>
                  <a:pt x="589608" y="0"/>
                </a:lnTo>
                <a:lnTo>
                  <a:pt x="589608" y="589607"/>
                </a:lnTo>
                <a:lnTo>
                  <a:pt x="0" y="589607"/>
                </a:lnTo>
                <a:lnTo>
                  <a:pt x="0" y="0"/>
                </a:lnTo>
                <a:close/>
              </a:path>
            </a:pathLst>
          </a:custGeom>
          <a:blipFill rotWithShape="1">
            <a:blip r:embed="rId5">
              <a:alphaModFix/>
            </a:blip>
            <a:stretch>
              <a:fillRect b="0" l="0" r="0" t="0"/>
            </a:stretch>
          </a:blipFill>
          <a:ln>
            <a:noFill/>
          </a:ln>
        </p:spPr>
      </p:sp>
      <p:pic>
        <p:nvPicPr>
          <p:cNvPr id="487" name="Google Shape;487;p9"/>
          <p:cNvPicPr preferRelativeResize="0"/>
          <p:nvPr/>
        </p:nvPicPr>
        <p:blipFill rotWithShape="1">
          <a:blip r:embed="rId6">
            <a:alphaModFix/>
          </a:blip>
          <a:srcRect b="13650" l="0" r="29446" t="24267"/>
          <a:stretch/>
        </p:blipFill>
        <p:spPr>
          <a:xfrm>
            <a:off x="11212635" y="2080058"/>
            <a:ext cx="7075365" cy="6225650"/>
          </a:xfrm>
          <a:prstGeom prst="rect">
            <a:avLst/>
          </a:prstGeom>
          <a:noFill/>
          <a:ln>
            <a:noFill/>
          </a:ln>
        </p:spPr>
      </p:pic>
      <p:sp>
        <p:nvSpPr>
          <p:cNvPr id="488" name="Google Shape;488;p9"/>
          <p:cNvSpPr txBox="1"/>
          <p:nvPr/>
        </p:nvSpPr>
        <p:spPr>
          <a:xfrm>
            <a:off x="2147498" y="5480822"/>
            <a:ext cx="6663499" cy="117729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Presentations are tools that can be used as lectures, speeches, reports, and more. It is mostly presented like before an audience. </a:t>
            </a:r>
            <a:endParaRPr/>
          </a:p>
        </p:txBody>
      </p:sp>
      <p:sp>
        <p:nvSpPr>
          <p:cNvPr id="489" name="Google Shape;489;p9"/>
          <p:cNvSpPr txBox="1"/>
          <p:nvPr/>
        </p:nvSpPr>
        <p:spPr>
          <a:xfrm>
            <a:off x="13169899" y="9220200"/>
            <a:ext cx="4089401" cy="356235"/>
          </a:xfrm>
          <a:prstGeom prst="rect">
            <a:avLst/>
          </a:prstGeom>
          <a:noFill/>
          <a:ln>
            <a:noFill/>
          </a:ln>
        </p:spPr>
        <p:txBody>
          <a:bodyPr anchorCtr="0" anchor="t" bIns="0" lIns="0" spcFirstLastPara="1" rIns="0" wrap="square" tIns="0">
            <a:spAutoFit/>
          </a:bodyPr>
          <a:lstStyle/>
          <a:p>
            <a:pPr indent="0" lvl="0" marL="0" marR="0" rtl="0" algn="r">
              <a:lnSpc>
                <a:spcPct val="140019"/>
              </a:lnSpc>
              <a:spcBef>
                <a:spcPts val="0"/>
              </a:spcBef>
              <a:spcAft>
                <a:spcPts val="0"/>
              </a:spcAft>
              <a:buNone/>
            </a:pPr>
            <a:r>
              <a:rPr b="0" i="0" lang="en-US" sz="2099" u="none" cap="none" strike="noStrike">
                <a:solidFill>
                  <a:srgbClr val="FFFFFF"/>
                </a:solidFill>
                <a:latin typeface="Montserrat"/>
                <a:ea typeface="Montserrat"/>
                <a:cs typeface="Montserrat"/>
                <a:sym typeface="Montserrat"/>
              </a:rPr>
              <a:t>PAGE 9/10</a:t>
            </a:r>
            <a:endParaRPr/>
          </a:p>
        </p:txBody>
      </p:sp>
      <p:sp>
        <p:nvSpPr>
          <p:cNvPr id="490" name="Google Shape;490;p9"/>
          <p:cNvSpPr txBox="1"/>
          <p:nvPr/>
        </p:nvSpPr>
        <p:spPr>
          <a:xfrm>
            <a:off x="1278977" y="9220200"/>
            <a:ext cx="4089401" cy="356169"/>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99" u="none" cap="none" strike="noStrike">
                <a:solidFill>
                  <a:srgbClr val="FFFFFF"/>
                </a:solidFill>
                <a:latin typeface="Montserrat"/>
                <a:ea typeface="Montserrat"/>
                <a:cs typeface="Montserrat"/>
                <a:sym typeface="Montserrat"/>
              </a:rPr>
              <a:t>www.reallygreatsite.com</a:t>
            </a:r>
            <a:endParaRPr/>
          </a:p>
        </p:txBody>
      </p:sp>
      <p:sp>
        <p:nvSpPr>
          <p:cNvPr id="491" name="Google Shape;491;p9"/>
          <p:cNvSpPr txBox="1"/>
          <p:nvPr/>
        </p:nvSpPr>
        <p:spPr>
          <a:xfrm>
            <a:off x="3016020" y="7261972"/>
            <a:ext cx="2766107" cy="379476"/>
          </a:xfrm>
          <a:prstGeom prst="rect">
            <a:avLst/>
          </a:prstGeom>
          <a:noFill/>
          <a:ln>
            <a:noFill/>
          </a:ln>
        </p:spPr>
        <p:txBody>
          <a:bodyPr anchorCtr="0" anchor="t" bIns="0" lIns="0" spcFirstLastPara="1" rIns="0" wrap="square" tIns="0">
            <a:spAutoFit/>
          </a:bodyPr>
          <a:lstStyle/>
          <a:p>
            <a:pPr indent="0" lvl="0" marL="0" marR="0" rtl="0" algn="l">
              <a:lnSpc>
                <a:spcPct val="141018"/>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FAST FLIGHT</a:t>
            </a:r>
            <a:endParaRPr/>
          </a:p>
        </p:txBody>
      </p:sp>
      <p:sp>
        <p:nvSpPr>
          <p:cNvPr id="492" name="Google Shape;492;p9"/>
          <p:cNvSpPr txBox="1"/>
          <p:nvPr/>
        </p:nvSpPr>
        <p:spPr>
          <a:xfrm>
            <a:off x="6588154" y="7261972"/>
            <a:ext cx="3120236" cy="379377"/>
          </a:xfrm>
          <a:prstGeom prst="rect">
            <a:avLst/>
          </a:prstGeom>
          <a:noFill/>
          <a:ln>
            <a:noFill/>
          </a:ln>
        </p:spPr>
        <p:txBody>
          <a:bodyPr anchorCtr="0" anchor="t" bIns="0" lIns="0" spcFirstLastPara="1" rIns="0" wrap="square" tIns="0">
            <a:spAutoFit/>
          </a:bodyPr>
          <a:lstStyle/>
          <a:p>
            <a:pPr indent="0" lvl="0" marL="0" marR="0" rtl="0" algn="l">
              <a:lnSpc>
                <a:spcPct val="141018"/>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SAFETY FLIGHT</a:t>
            </a:r>
            <a:endParaRPr/>
          </a:p>
        </p:txBody>
      </p:sp>
      <p:sp>
        <p:nvSpPr>
          <p:cNvPr id="493" name="Google Shape;493;p9"/>
          <p:cNvSpPr txBox="1"/>
          <p:nvPr/>
        </p:nvSpPr>
        <p:spPr>
          <a:xfrm>
            <a:off x="2000383" y="937590"/>
            <a:ext cx="4089401" cy="356169"/>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1" i="0" lang="en-US" sz="2099" u="none" cap="none" strike="noStrike">
                <a:solidFill>
                  <a:srgbClr val="FFFFFF"/>
                </a:solidFill>
                <a:latin typeface="Montserrat"/>
                <a:ea typeface="Montserrat"/>
                <a:cs typeface="Montserrat"/>
                <a:sym typeface="Montserrat"/>
              </a:rPr>
              <a:t>Private Jet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116" name="Shape 116"/>
        <p:cNvGrpSpPr/>
        <p:nvPr/>
      </p:nvGrpSpPr>
      <p:grpSpPr>
        <a:xfrm>
          <a:off x="0" y="0"/>
          <a:ext cx="0" cy="0"/>
          <a:chOff x="0" y="0"/>
          <a:chExt cx="0" cy="0"/>
        </a:xfrm>
      </p:grpSpPr>
      <p:sp>
        <p:nvSpPr>
          <p:cNvPr id="117" name="Google Shape;117;g2d0cadb2716_4_16"/>
          <p:cNvSpPr/>
          <p:nvPr/>
        </p:nvSpPr>
        <p:spPr>
          <a:xfrm rot="-2408129">
            <a:off x="10227738" y="-2378423"/>
            <a:ext cx="14810845" cy="6701907"/>
          </a:xfrm>
          <a:custGeom>
            <a:rect b="b" l="l" r="r" t="t"/>
            <a:pathLst>
              <a:path extrusionOk="0" h="6697722" w="14801597">
                <a:moveTo>
                  <a:pt x="0" y="0"/>
                </a:moveTo>
                <a:lnTo>
                  <a:pt x="14801597" y="0"/>
                </a:lnTo>
                <a:lnTo>
                  <a:pt x="14801597" y="6697722"/>
                </a:lnTo>
                <a:lnTo>
                  <a:pt x="0" y="6697722"/>
                </a:lnTo>
                <a:lnTo>
                  <a:pt x="0" y="0"/>
                </a:lnTo>
                <a:close/>
              </a:path>
            </a:pathLst>
          </a:custGeom>
          <a:blipFill rotWithShape="1">
            <a:blip r:embed="rId3">
              <a:alphaModFix amt="3000"/>
            </a:blip>
            <a:stretch>
              <a:fillRect b="0" l="0" r="0" t="0"/>
            </a:stretch>
          </a:blipFill>
          <a:ln>
            <a:noFill/>
          </a:ln>
        </p:spPr>
      </p:sp>
      <p:sp>
        <p:nvSpPr>
          <p:cNvPr id="118" name="Google Shape;118;g2d0cadb2716_4_16"/>
          <p:cNvSpPr txBox="1"/>
          <p:nvPr/>
        </p:nvSpPr>
        <p:spPr>
          <a:xfrm>
            <a:off x="3390150" y="434925"/>
            <a:ext cx="11507700" cy="137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750">
                <a:solidFill>
                  <a:srgbClr val="F2B82C"/>
                </a:solidFill>
                <a:latin typeface="Montserrat"/>
                <a:ea typeface="Montserrat"/>
                <a:cs typeface="Montserrat"/>
                <a:sym typeface="Montserrat"/>
              </a:rPr>
              <a:t>Business Description</a:t>
            </a:r>
            <a:endParaRPr b="1" sz="7750">
              <a:solidFill>
                <a:srgbClr val="F2B82C"/>
              </a:solidFill>
              <a:latin typeface="Montserrat"/>
              <a:ea typeface="Montserrat"/>
              <a:cs typeface="Montserrat"/>
              <a:sym typeface="Montserrat"/>
            </a:endParaRPr>
          </a:p>
        </p:txBody>
      </p:sp>
      <p:sp>
        <p:nvSpPr>
          <p:cNvPr id="119" name="Google Shape;119;g2d0cadb2716_4_16"/>
          <p:cNvSpPr/>
          <p:nvPr/>
        </p:nvSpPr>
        <p:spPr>
          <a:xfrm>
            <a:off x="6382811" y="2737678"/>
            <a:ext cx="5400266" cy="6051636"/>
          </a:xfrm>
          <a:custGeom>
            <a:rect b="b" l="l" r="r" t="t"/>
            <a:pathLst>
              <a:path extrusionOk="0" h="1455595" w="1708945">
                <a:moveTo>
                  <a:pt x="68661" y="0"/>
                </a:moveTo>
                <a:lnTo>
                  <a:pt x="1640284" y="0"/>
                </a:lnTo>
                <a:cubicBezTo>
                  <a:pt x="1678204" y="0"/>
                  <a:pt x="1708945" y="30741"/>
                  <a:pt x="1708945" y="68661"/>
                </a:cubicBezTo>
                <a:lnTo>
                  <a:pt x="1708945" y="1386934"/>
                </a:lnTo>
                <a:cubicBezTo>
                  <a:pt x="1708945" y="1405144"/>
                  <a:pt x="1701711" y="1422608"/>
                  <a:pt x="1688835" y="1435485"/>
                </a:cubicBezTo>
                <a:cubicBezTo>
                  <a:pt x="1675958" y="1448361"/>
                  <a:pt x="1658494" y="1455595"/>
                  <a:pt x="1640284" y="1455595"/>
                </a:cubicBezTo>
                <a:lnTo>
                  <a:pt x="68661" y="1455595"/>
                </a:lnTo>
                <a:cubicBezTo>
                  <a:pt x="30741" y="1455595"/>
                  <a:pt x="0" y="1424854"/>
                  <a:pt x="0" y="1386934"/>
                </a:cubicBezTo>
                <a:lnTo>
                  <a:pt x="0" y="68661"/>
                </a:lnTo>
                <a:cubicBezTo>
                  <a:pt x="0" y="30741"/>
                  <a:pt x="30741" y="0"/>
                  <a:pt x="68661" y="0"/>
                </a:cubicBezTo>
                <a:close/>
              </a:path>
            </a:pathLst>
          </a:custGeom>
          <a:solidFill>
            <a:srgbClr val="F2B82C"/>
          </a:solidFill>
          <a:ln>
            <a:noFill/>
          </a:ln>
        </p:spPr>
        <p:txBody>
          <a:bodyPr anchorCtr="0" anchor="ctr" bIns="91425" lIns="91425" spcFirstLastPara="1" rIns="91425" wrap="square" tIns="91425">
            <a:noAutofit/>
          </a:bodyPr>
          <a:lstStyle/>
          <a:p>
            <a:pPr indent="-419100" lvl="0" marL="457200" rtl="0" algn="l">
              <a:lnSpc>
                <a:spcPct val="150000"/>
              </a:lnSpc>
              <a:spcBef>
                <a:spcPts val="0"/>
              </a:spcBef>
              <a:spcAft>
                <a:spcPts val="0"/>
              </a:spcAft>
              <a:buClr>
                <a:schemeClr val="dk1"/>
              </a:buClr>
              <a:buSzPts val="3000"/>
              <a:buFont typeface="Montserrat"/>
              <a:buChar char="●"/>
            </a:pPr>
            <a:r>
              <a:rPr lang="en-US" sz="3000">
                <a:solidFill>
                  <a:schemeClr val="dk1"/>
                </a:solidFill>
                <a:latin typeface="Montserrat"/>
                <a:ea typeface="Montserrat"/>
                <a:cs typeface="Montserrat"/>
                <a:sym typeface="Montserrat"/>
              </a:rPr>
              <a:t>Develop predictive models to estimate delay durations, empowering stakeholders with proactive risk mitigation strategies</a:t>
            </a:r>
            <a:endParaRPr sz="3000">
              <a:solidFill>
                <a:schemeClr val="dk1"/>
              </a:solidFill>
              <a:latin typeface="Montserrat"/>
              <a:ea typeface="Montserrat"/>
              <a:cs typeface="Montserrat"/>
              <a:sym typeface="Montserrat"/>
            </a:endParaRPr>
          </a:p>
        </p:txBody>
      </p:sp>
      <p:sp>
        <p:nvSpPr>
          <p:cNvPr id="120" name="Google Shape;120;g2d0cadb2716_4_16"/>
          <p:cNvSpPr/>
          <p:nvPr/>
        </p:nvSpPr>
        <p:spPr>
          <a:xfrm>
            <a:off x="686663" y="2737675"/>
            <a:ext cx="5289677" cy="6051636"/>
          </a:xfrm>
          <a:custGeom>
            <a:rect b="b" l="l" r="r" t="t"/>
            <a:pathLst>
              <a:path extrusionOk="0" h="1455595" w="1535465">
                <a:moveTo>
                  <a:pt x="76419" y="0"/>
                </a:moveTo>
                <a:lnTo>
                  <a:pt x="1459046" y="0"/>
                </a:lnTo>
                <a:cubicBezTo>
                  <a:pt x="1479313" y="0"/>
                  <a:pt x="1498751" y="8051"/>
                  <a:pt x="1513082" y="22383"/>
                </a:cubicBezTo>
                <a:cubicBezTo>
                  <a:pt x="1527414" y="36714"/>
                  <a:pt x="1535465" y="56151"/>
                  <a:pt x="1535465" y="76419"/>
                </a:cubicBezTo>
                <a:lnTo>
                  <a:pt x="1535465" y="1379176"/>
                </a:lnTo>
                <a:cubicBezTo>
                  <a:pt x="1535465" y="1421381"/>
                  <a:pt x="1501251" y="1455595"/>
                  <a:pt x="1459046" y="1455595"/>
                </a:cubicBezTo>
                <a:lnTo>
                  <a:pt x="76419" y="1455595"/>
                </a:lnTo>
                <a:cubicBezTo>
                  <a:pt x="56151" y="1455595"/>
                  <a:pt x="36714" y="1447544"/>
                  <a:pt x="22383" y="1433213"/>
                </a:cubicBezTo>
                <a:cubicBezTo>
                  <a:pt x="8051" y="1418881"/>
                  <a:pt x="0" y="1399444"/>
                  <a:pt x="0" y="1379176"/>
                </a:cubicBezTo>
                <a:lnTo>
                  <a:pt x="0" y="76419"/>
                </a:lnTo>
                <a:cubicBezTo>
                  <a:pt x="0" y="56151"/>
                  <a:pt x="8051" y="36714"/>
                  <a:pt x="22383" y="22383"/>
                </a:cubicBezTo>
                <a:cubicBezTo>
                  <a:pt x="36714" y="8051"/>
                  <a:pt x="56151" y="0"/>
                  <a:pt x="76419" y="0"/>
                </a:cubicBezTo>
                <a:close/>
              </a:path>
            </a:pathLst>
          </a:custGeom>
          <a:solidFill>
            <a:srgbClr val="F2B82C"/>
          </a:solidFill>
          <a:ln>
            <a:noFill/>
          </a:ln>
        </p:spPr>
        <p:txBody>
          <a:bodyPr anchorCtr="0" anchor="ctr" bIns="91425" lIns="91425" spcFirstLastPara="1" rIns="91425" wrap="square" tIns="91425">
            <a:noAutofit/>
          </a:bodyPr>
          <a:lstStyle/>
          <a:p>
            <a:pPr indent="-419100" lvl="0" marL="457200" rtl="0" algn="l">
              <a:lnSpc>
                <a:spcPct val="150000"/>
              </a:lnSpc>
              <a:spcBef>
                <a:spcPts val="0"/>
              </a:spcBef>
              <a:spcAft>
                <a:spcPts val="0"/>
              </a:spcAft>
              <a:buClr>
                <a:schemeClr val="dk1"/>
              </a:buClr>
              <a:buSzPts val="3000"/>
              <a:buFont typeface="Montserrat"/>
              <a:buChar char="●"/>
            </a:pPr>
            <a:r>
              <a:rPr lang="en-US" sz="3000">
                <a:solidFill>
                  <a:schemeClr val="dk1"/>
                </a:solidFill>
                <a:latin typeface="Montserrat"/>
                <a:ea typeface="Montserrat"/>
                <a:cs typeface="Montserrat"/>
                <a:sym typeface="Montserrat"/>
              </a:rPr>
              <a:t>I</a:t>
            </a:r>
            <a:r>
              <a:rPr lang="en-US" sz="3000">
                <a:solidFill>
                  <a:schemeClr val="dk1"/>
                </a:solidFill>
                <a:latin typeface="Montserrat"/>
                <a:ea typeface="Montserrat"/>
                <a:cs typeface="Montserrat"/>
                <a:sym typeface="Montserrat"/>
              </a:rPr>
              <a:t>n-depth analysis of delays over time to identify seasonal trends and variations, providing valuable insights into factors influencing flight schedules</a:t>
            </a:r>
            <a:endParaRPr sz="3000">
              <a:solidFill>
                <a:schemeClr val="dk1"/>
              </a:solidFill>
              <a:latin typeface="Montserrat"/>
              <a:ea typeface="Montserrat"/>
              <a:cs typeface="Montserrat"/>
              <a:sym typeface="Montserrat"/>
            </a:endParaRPr>
          </a:p>
        </p:txBody>
      </p:sp>
      <p:sp>
        <p:nvSpPr>
          <p:cNvPr id="121" name="Google Shape;121;g2d0cadb2716_4_16"/>
          <p:cNvSpPr/>
          <p:nvPr/>
        </p:nvSpPr>
        <p:spPr>
          <a:xfrm>
            <a:off x="12201075" y="2737674"/>
            <a:ext cx="5400266" cy="6051636"/>
          </a:xfrm>
          <a:custGeom>
            <a:rect b="b" l="l" r="r" t="t"/>
            <a:pathLst>
              <a:path extrusionOk="0" h="1455595" w="1708945">
                <a:moveTo>
                  <a:pt x="68661" y="0"/>
                </a:moveTo>
                <a:lnTo>
                  <a:pt x="1640284" y="0"/>
                </a:lnTo>
                <a:cubicBezTo>
                  <a:pt x="1678204" y="0"/>
                  <a:pt x="1708945" y="30741"/>
                  <a:pt x="1708945" y="68661"/>
                </a:cubicBezTo>
                <a:lnTo>
                  <a:pt x="1708945" y="1386934"/>
                </a:lnTo>
                <a:cubicBezTo>
                  <a:pt x="1708945" y="1405144"/>
                  <a:pt x="1701711" y="1422608"/>
                  <a:pt x="1688835" y="1435485"/>
                </a:cubicBezTo>
                <a:cubicBezTo>
                  <a:pt x="1675958" y="1448361"/>
                  <a:pt x="1658494" y="1455595"/>
                  <a:pt x="1640284" y="1455595"/>
                </a:cubicBezTo>
                <a:lnTo>
                  <a:pt x="68661" y="1455595"/>
                </a:lnTo>
                <a:cubicBezTo>
                  <a:pt x="30741" y="1455595"/>
                  <a:pt x="0" y="1424854"/>
                  <a:pt x="0" y="1386934"/>
                </a:cubicBezTo>
                <a:lnTo>
                  <a:pt x="0" y="68661"/>
                </a:lnTo>
                <a:cubicBezTo>
                  <a:pt x="0" y="30741"/>
                  <a:pt x="30741" y="0"/>
                  <a:pt x="68661" y="0"/>
                </a:cubicBezTo>
                <a:close/>
              </a:path>
            </a:pathLst>
          </a:custGeom>
          <a:solidFill>
            <a:srgbClr val="F2B82C"/>
          </a:solidFill>
          <a:ln>
            <a:noFill/>
          </a:ln>
        </p:spPr>
        <p:txBody>
          <a:bodyPr anchorCtr="0" anchor="ctr" bIns="91425" lIns="91425" spcFirstLastPara="1" rIns="91425" wrap="square" tIns="91425">
            <a:noAutofit/>
          </a:bodyPr>
          <a:lstStyle/>
          <a:p>
            <a:pPr indent="-419100" lvl="0" marL="457200" rtl="0" algn="l">
              <a:lnSpc>
                <a:spcPct val="150000"/>
              </a:lnSpc>
              <a:spcBef>
                <a:spcPts val="0"/>
              </a:spcBef>
              <a:spcAft>
                <a:spcPts val="0"/>
              </a:spcAft>
              <a:buClr>
                <a:schemeClr val="dk1"/>
              </a:buClr>
              <a:buSzPts val="3000"/>
              <a:buFont typeface="Montserrat"/>
              <a:buChar char="●"/>
            </a:pPr>
            <a:r>
              <a:rPr lang="en-US" sz="3000">
                <a:solidFill>
                  <a:schemeClr val="dk1"/>
                </a:solidFill>
                <a:latin typeface="Montserrat"/>
                <a:ea typeface="Montserrat"/>
                <a:cs typeface="Montserrat"/>
                <a:sym typeface="Montserrat"/>
              </a:rPr>
              <a:t>Provide passengers with optimal travel time recommendations, enabling informed decisions to minimize disruption impacts on their plans</a:t>
            </a:r>
            <a:endParaRPr sz="3000">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125" name="Shape 125"/>
        <p:cNvGrpSpPr/>
        <p:nvPr/>
      </p:nvGrpSpPr>
      <p:grpSpPr>
        <a:xfrm>
          <a:off x="0" y="0"/>
          <a:ext cx="0" cy="0"/>
          <a:chOff x="0" y="0"/>
          <a:chExt cx="0" cy="0"/>
        </a:xfrm>
      </p:grpSpPr>
      <p:sp>
        <p:nvSpPr>
          <p:cNvPr id="126" name="Google Shape;126;g2d0cadb2716_4_35"/>
          <p:cNvSpPr/>
          <p:nvPr/>
        </p:nvSpPr>
        <p:spPr>
          <a:xfrm rot="-2408129">
            <a:off x="10227738" y="-2378423"/>
            <a:ext cx="14810845" cy="6701907"/>
          </a:xfrm>
          <a:custGeom>
            <a:rect b="b" l="l" r="r" t="t"/>
            <a:pathLst>
              <a:path extrusionOk="0" h="6697722" w="14801597">
                <a:moveTo>
                  <a:pt x="0" y="0"/>
                </a:moveTo>
                <a:lnTo>
                  <a:pt x="14801597" y="0"/>
                </a:lnTo>
                <a:lnTo>
                  <a:pt x="14801597" y="6697722"/>
                </a:lnTo>
                <a:lnTo>
                  <a:pt x="0" y="6697722"/>
                </a:lnTo>
                <a:lnTo>
                  <a:pt x="0" y="0"/>
                </a:lnTo>
                <a:close/>
              </a:path>
            </a:pathLst>
          </a:custGeom>
          <a:blipFill rotWithShape="1">
            <a:blip r:embed="rId3">
              <a:alphaModFix amt="3000"/>
            </a:blip>
            <a:stretch>
              <a:fillRect b="0" l="0" r="0" t="0"/>
            </a:stretch>
          </a:blipFill>
          <a:ln>
            <a:noFill/>
          </a:ln>
        </p:spPr>
      </p:sp>
      <p:sp>
        <p:nvSpPr>
          <p:cNvPr id="127" name="Google Shape;127;g2d0cadb2716_4_35"/>
          <p:cNvSpPr txBox="1"/>
          <p:nvPr/>
        </p:nvSpPr>
        <p:spPr>
          <a:xfrm>
            <a:off x="6926100" y="434925"/>
            <a:ext cx="4435800" cy="137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750">
                <a:solidFill>
                  <a:srgbClr val="F2B82C"/>
                </a:solidFill>
                <a:latin typeface="Montserrat"/>
                <a:ea typeface="Montserrat"/>
                <a:cs typeface="Montserrat"/>
                <a:sym typeface="Montserrat"/>
              </a:rPr>
              <a:t>Dataset</a:t>
            </a:r>
            <a:endParaRPr b="1" sz="7750">
              <a:solidFill>
                <a:srgbClr val="F2B82C"/>
              </a:solidFill>
              <a:latin typeface="Montserrat"/>
              <a:ea typeface="Montserrat"/>
              <a:cs typeface="Montserrat"/>
              <a:sym typeface="Montserrat"/>
            </a:endParaRPr>
          </a:p>
        </p:txBody>
      </p:sp>
      <p:sp>
        <p:nvSpPr>
          <p:cNvPr id="128" name="Google Shape;128;g2d0cadb2716_4_35"/>
          <p:cNvSpPr/>
          <p:nvPr/>
        </p:nvSpPr>
        <p:spPr>
          <a:xfrm>
            <a:off x="1412413" y="3449788"/>
            <a:ext cx="589607" cy="589607"/>
          </a:xfrm>
          <a:custGeom>
            <a:rect b="b" l="l" r="r" t="t"/>
            <a:pathLst>
              <a:path extrusionOk="0" h="589607" w="589607">
                <a:moveTo>
                  <a:pt x="0" y="0"/>
                </a:moveTo>
                <a:lnTo>
                  <a:pt x="589608" y="0"/>
                </a:lnTo>
                <a:lnTo>
                  <a:pt x="589608" y="589607"/>
                </a:lnTo>
                <a:lnTo>
                  <a:pt x="0" y="589607"/>
                </a:lnTo>
                <a:lnTo>
                  <a:pt x="0" y="0"/>
                </a:lnTo>
                <a:close/>
              </a:path>
            </a:pathLst>
          </a:custGeom>
          <a:blipFill rotWithShape="1">
            <a:blip r:embed="rId4">
              <a:alphaModFix/>
            </a:blip>
            <a:stretch>
              <a:fillRect b="0" l="0" r="0" t="0"/>
            </a:stretch>
          </a:blipFill>
          <a:ln>
            <a:noFill/>
          </a:ln>
        </p:spPr>
      </p:sp>
      <p:sp>
        <p:nvSpPr>
          <p:cNvPr id="129" name="Google Shape;129;g2d0cadb2716_4_35"/>
          <p:cNvSpPr txBox="1"/>
          <p:nvPr/>
        </p:nvSpPr>
        <p:spPr>
          <a:xfrm>
            <a:off x="2378175" y="3335013"/>
            <a:ext cx="15098700" cy="8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lt1"/>
                </a:solidFill>
                <a:latin typeface="Montserrat"/>
                <a:ea typeface="Montserrat"/>
                <a:cs typeface="Montserrat"/>
                <a:sym typeface="Montserrat"/>
              </a:rPr>
              <a:t>5 years of flight data from 2018 to 2022 for US commercial airlines</a:t>
            </a:r>
            <a:endParaRPr sz="3600">
              <a:solidFill>
                <a:schemeClr val="lt1"/>
              </a:solidFill>
              <a:latin typeface="Montserrat"/>
              <a:ea typeface="Montserrat"/>
              <a:cs typeface="Montserrat"/>
              <a:sym typeface="Montserrat"/>
            </a:endParaRPr>
          </a:p>
        </p:txBody>
      </p:sp>
      <p:sp>
        <p:nvSpPr>
          <p:cNvPr id="130" name="Google Shape;130;g2d0cadb2716_4_35"/>
          <p:cNvSpPr/>
          <p:nvPr/>
        </p:nvSpPr>
        <p:spPr>
          <a:xfrm>
            <a:off x="1412413" y="5439400"/>
            <a:ext cx="589607" cy="589607"/>
          </a:xfrm>
          <a:custGeom>
            <a:rect b="b" l="l" r="r" t="t"/>
            <a:pathLst>
              <a:path extrusionOk="0" h="589607" w="589607">
                <a:moveTo>
                  <a:pt x="0" y="0"/>
                </a:moveTo>
                <a:lnTo>
                  <a:pt x="589608" y="0"/>
                </a:lnTo>
                <a:lnTo>
                  <a:pt x="589608" y="589607"/>
                </a:lnTo>
                <a:lnTo>
                  <a:pt x="0" y="589607"/>
                </a:lnTo>
                <a:lnTo>
                  <a:pt x="0" y="0"/>
                </a:lnTo>
                <a:close/>
              </a:path>
            </a:pathLst>
          </a:custGeom>
          <a:blipFill rotWithShape="1">
            <a:blip r:embed="rId4">
              <a:alphaModFix/>
            </a:blip>
            <a:stretch>
              <a:fillRect b="0" l="0" r="0" t="0"/>
            </a:stretch>
          </a:blipFill>
          <a:ln>
            <a:noFill/>
          </a:ln>
        </p:spPr>
      </p:sp>
      <p:sp>
        <p:nvSpPr>
          <p:cNvPr id="131" name="Google Shape;131;g2d0cadb2716_4_35"/>
          <p:cNvSpPr txBox="1"/>
          <p:nvPr/>
        </p:nvSpPr>
        <p:spPr>
          <a:xfrm>
            <a:off x="2378175" y="4899925"/>
            <a:ext cx="15098700" cy="181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3600">
                <a:solidFill>
                  <a:schemeClr val="lt1"/>
                </a:solidFill>
                <a:latin typeface="Montserrat"/>
                <a:ea typeface="Montserrat"/>
                <a:cs typeface="Montserrat"/>
                <a:sym typeface="Montserrat"/>
              </a:rPr>
              <a:t>detailed information about the flight status with respect to the cancellations and delays</a:t>
            </a:r>
            <a:endParaRPr sz="36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3600">
              <a:solidFill>
                <a:schemeClr val="lt1"/>
              </a:solidFill>
              <a:latin typeface="Montserrat"/>
              <a:ea typeface="Montserrat"/>
              <a:cs typeface="Montserrat"/>
              <a:sym typeface="Montserrat"/>
            </a:endParaRPr>
          </a:p>
        </p:txBody>
      </p:sp>
      <p:sp>
        <p:nvSpPr>
          <p:cNvPr id="132" name="Google Shape;132;g2d0cadb2716_4_35"/>
          <p:cNvSpPr/>
          <p:nvPr/>
        </p:nvSpPr>
        <p:spPr>
          <a:xfrm>
            <a:off x="1412413" y="7429013"/>
            <a:ext cx="589607" cy="589607"/>
          </a:xfrm>
          <a:custGeom>
            <a:rect b="b" l="l" r="r" t="t"/>
            <a:pathLst>
              <a:path extrusionOk="0" h="589607" w="589607">
                <a:moveTo>
                  <a:pt x="0" y="0"/>
                </a:moveTo>
                <a:lnTo>
                  <a:pt x="589608" y="0"/>
                </a:lnTo>
                <a:lnTo>
                  <a:pt x="589608" y="589607"/>
                </a:lnTo>
                <a:lnTo>
                  <a:pt x="0" y="589607"/>
                </a:lnTo>
                <a:lnTo>
                  <a:pt x="0" y="0"/>
                </a:lnTo>
                <a:close/>
              </a:path>
            </a:pathLst>
          </a:custGeom>
          <a:blipFill rotWithShape="1">
            <a:blip r:embed="rId4">
              <a:alphaModFix/>
            </a:blip>
            <a:stretch>
              <a:fillRect b="0" l="0" r="0" t="0"/>
            </a:stretch>
          </a:blipFill>
          <a:ln>
            <a:noFill/>
          </a:ln>
        </p:spPr>
      </p:sp>
      <p:sp>
        <p:nvSpPr>
          <p:cNvPr id="133" name="Google Shape;133;g2d0cadb2716_4_35"/>
          <p:cNvSpPr txBox="1"/>
          <p:nvPr/>
        </p:nvSpPr>
        <p:spPr>
          <a:xfrm>
            <a:off x="2378175" y="6930325"/>
            <a:ext cx="15098700" cy="158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3600">
                <a:solidFill>
                  <a:schemeClr val="lt1"/>
                </a:solidFill>
                <a:latin typeface="Montserrat"/>
                <a:ea typeface="Montserrat"/>
                <a:cs typeface="Montserrat"/>
                <a:sym typeface="Montserrat"/>
              </a:rPr>
              <a:t>total 61 columns including flight dates, airline information, aircraft information, departure and arrival times</a:t>
            </a:r>
            <a:endParaRPr sz="3600">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137" name="Shape 137"/>
        <p:cNvGrpSpPr/>
        <p:nvPr/>
      </p:nvGrpSpPr>
      <p:grpSpPr>
        <a:xfrm>
          <a:off x="0" y="0"/>
          <a:ext cx="0" cy="0"/>
          <a:chOff x="0" y="0"/>
          <a:chExt cx="0" cy="0"/>
        </a:xfrm>
      </p:grpSpPr>
      <p:pic>
        <p:nvPicPr>
          <p:cNvPr id="138" name="Google Shape;138;g2d06a1299a4_0_43"/>
          <p:cNvPicPr preferRelativeResize="0"/>
          <p:nvPr/>
        </p:nvPicPr>
        <p:blipFill rotWithShape="1">
          <a:blip r:embed="rId3">
            <a:alphaModFix/>
          </a:blip>
          <a:srcRect b="0" l="0" r="21844" t="0"/>
          <a:stretch/>
        </p:blipFill>
        <p:spPr>
          <a:xfrm>
            <a:off x="5779575" y="2487275"/>
            <a:ext cx="10214399" cy="6937600"/>
          </a:xfrm>
          <a:prstGeom prst="rect">
            <a:avLst/>
          </a:prstGeom>
          <a:noFill/>
          <a:ln>
            <a:noFill/>
          </a:ln>
        </p:spPr>
      </p:pic>
      <p:sp>
        <p:nvSpPr>
          <p:cNvPr id="139" name="Google Shape;139;g2d06a1299a4_0_43"/>
          <p:cNvSpPr/>
          <p:nvPr/>
        </p:nvSpPr>
        <p:spPr>
          <a:xfrm>
            <a:off x="1786275" y="4352025"/>
            <a:ext cx="4848231" cy="1582960"/>
          </a:xfrm>
          <a:custGeom>
            <a:rect b="b" l="l" r="r" t="t"/>
            <a:pathLst>
              <a:path extrusionOk="0" h="1455595" w="1535465">
                <a:moveTo>
                  <a:pt x="76419" y="0"/>
                </a:moveTo>
                <a:lnTo>
                  <a:pt x="1459046" y="0"/>
                </a:lnTo>
                <a:cubicBezTo>
                  <a:pt x="1479313" y="0"/>
                  <a:pt x="1498751" y="8051"/>
                  <a:pt x="1513082" y="22383"/>
                </a:cubicBezTo>
                <a:cubicBezTo>
                  <a:pt x="1527414" y="36714"/>
                  <a:pt x="1535465" y="56151"/>
                  <a:pt x="1535465" y="76419"/>
                </a:cubicBezTo>
                <a:lnTo>
                  <a:pt x="1535465" y="1379176"/>
                </a:lnTo>
                <a:cubicBezTo>
                  <a:pt x="1535465" y="1421381"/>
                  <a:pt x="1501251" y="1455595"/>
                  <a:pt x="1459046" y="1455595"/>
                </a:cubicBezTo>
                <a:lnTo>
                  <a:pt x="76419" y="1455595"/>
                </a:lnTo>
                <a:cubicBezTo>
                  <a:pt x="56151" y="1455595"/>
                  <a:pt x="36714" y="1447544"/>
                  <a:pt x="22383" y="1433213"/>
                </a:cubicBezTo>
                <a:cubicBezTo>
                  <a:pt x="8051" y="1418881"/>
                  <a:pt x="0" y="1399444"/>
                  <a:pt x="0" y="1379176"/>
                </a:cubicBezTo>
                <a:lnTo>
                  <a:pt x="0" y="76419"/>
                </a:lnTo>
                <a:cubicBezTo>
                  <a:pt x="0" y="56151"/>
                  <a:pt x="8051" y="36714"/>
                  <a:pt x="22383" y="22383"/>
                </a:cubicBezTo>
                <a:cubicBezTo>
                  <a:pt x="36714" y="8051"/>
                  <a:pt x="56151" y="0"/>
                  <a:pt x="76419" y="0"/>
                </a:cubicBezTo>
                <a:close/>
              </a:path>
            </a:pathLst>
          </a:custGeom>
          <a:solidFill>
            <a:srgbClr val="F2B8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2d06a1299a4_0_43"/>
          <p:cNvSpPr/>
          <p:nvPr/>
        </p:nvSpPr>
        <p:spPr>
          <a:xfrm rot="-2408129">
            <a:off x="8960690" y="-1980134"/>
            <a:ext cx="14810845" cy="6701907"/>
          </a:xfrm>
          <a:custGeom>
            <a:rect b="b" l="l" r="r" t="t"/>
            <a:pathLst>
              <a:path extrusionOk="0" h="6697722" w="14801597">
                <a:moveTo>
                  <a:pt x="0" y="0"/>
                </a:moveTo>
                <a:lnTo>
                  <a:pt x="14801596" y="0"/>
                </a:lnTo>
                <a:lnTo>
                  <a:pt x="14801596" y="6697723"/>
                </a:lnTo>
                <a:lnTo>
                  <a:pt x="0" y="6697723"/>
                </a:lnTo>
                <a:lnTo>
                  <a:pt x="0" y="0"/>
                </a:lnTo>
                <a:close/>
              </a:path>
            </a:pathLst>
          </a:custGeom>
          <a:blipFill rotWithShape="1">
            <a:blip r:embed="rId4">
              <a:alphaModFix amt="9000"/>
            </a:blip>
            <a:stretch>
              <a:fillRect b="0" l="0" r="0" t="0"/>
            </a:stretch>
          </a:blipFill>
          <a:ln>
            <a:noFill/>
          </a:ln>
        </p:spPr>
      </p:sp>
      <p:sp>
        <p:nvSpPr>
          <p:cNvPr id="141" name="Google Shape;141;g2d06a1299a4_0_43"/>
          <p:cNvSpPr txBox="1"/>
          <p:nvPr/>
        </p:nvSpPr>
        <p:spPr>
          <a:xfrm>
            <a:off x="2587837" y="4743300"/>
            <a:ext cx="3245100" cy="8004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None/>
            </a:pPr>
            <a:r>
              <a:rPr b="1" lang="en-US" sz="5200">
                <a:solidFill>
                  <a:srgbClr val="18222B"/>
                </a:solidFill>
                <a:latin typeface="Montserrat"/>
                <a:ea typeface="Montserrat"/>
                <a:cs typeface="Montserrat"/>
                <a:sym typeface="Montserrat"/>
              </a:rPr>
              <a:t>Location</a:t>
            </a:r>
            <a:endParaRPr b="1" sz="5200">
              <a:solidFill>
                <a:srgbClr val="18222B"/>
              </a:solidFill>
              <a:latin typeface="Montserrat"/>
              <a:ea typeface="Montserrat"/>
              <a:cs typeface="Montserrat"/>
              <a:sym typeface="Montserrat"/>
            </a:endParaRPr>
          </a:p>
        </p:txBody>
      </p:sp>
      <p:sp>
        <p:nvSpPr>
          <p:cNvPr id="142" name="Google Shape;142;g2d06a1299a4_0_43"/>
          <p:cNvSpPr txBox="1"/>
          <p:nvPr/>
        </p:nvSpPr>
        <p:spPr>
          <a:xfrm>
            <a:off x="2445907" y="889152"/>
            <a:ext cx="13396200" cy="1200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7797">
                <a:solidFill>
                  <a:srgbClr val="F2B82C"/>
                </a:solidFill>
                <a:latin typeface="Montserrat"/>
                <a:ea typeface="Montserrat"/>
                <a:cs typeface="Montserrat"/>
                <a:sym typeface="Montserrat"/>
              </a:rPr>
              <a:t>Exploratory Data Analysis</a:t>
            </a:r>
            <a:endParaRPr b="1" sz="7797">
              <a:solidFill>
                <a:srgbClr val="F2B82C"/>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146" name="Shape 146"/>
        <p:cNvGrpSpPr/>
        <p:nvPr/>
      </p:nvGrpSpPr>
      <p:grpSpPr>
        <a:xfrm>
          <a:off x="0" y="0"/>
          <a:ext cx="0" cy="0"/>
          <a:chOff x="0" y="0"/>
          <a:chExt cx="0" cy="0"/>
        </a:xfrm>
      </p:grpSpPr>
      <p:sp>
        <p:nvSpPr>
          <p:cNvPr id="147" name="Google Shape;147;g2d0cadb2716_2_43"/>
          <p:cNvSpPr/>
          <p:nvPr/>
        </p:nvSpPr>
        <p:spPr>
          <a:xfrm rot="-2408129">
            <a:off x="10227738" y="-2683223"/>
            <a:ext cx="14810845" cy="6701907"/>
          </a:xfrm>
          <a:custGeom>
            <a:rect b="b" l="l" r="r" t="t"/>
            <a:pathLst>
              <a:path extrusionOk="0" h="6697722" w="14801597">
                <a:moveTo>
                  <a:pt x="0" y="0"/>
                </a:moveTo>
                <a:lnTo>
                  <a:pt x="14801597" y="0"/>
                </a:lnTo>
                <a:lnTo>
                  <a:pt x="14801597" y="6697722"/>
                </a:lnTo>
                <a:lnTo>
                  <a:pt x="0" y="6697722"/>
                </a:lnTo>
                <a:lnTo>
                  <a:pt x="0" y="0"/>
                </a:lnTo>
                <a:close/>
              </a:path>
            </a:pathLst>
          </a:custGeom>
          <a:blipFill rotWithShape="1">
            <a:blip r:embed="rId3">
              <a:alphaModFix amt="3000"/>
            </a:blip>
            <a:stretch>
              <a:fillRect b="0" l="0" r="0" t="0"/>
            </a:stretch>
          </a:blipFill>
          <a:ln>
            <a:noFill/>
          </a:ln>
        </p:spPr>
      </p:sp>
      <p:sp>
        <p:nvSpPr>
          <p:cNvPr id="148" name="Google Shape;148;g2d0cadb2716_2_43"/>
          <p:cNvSpPr txBox="1"/>
          <p:nvPr/>
        </p:nvSpPr>
        <p:spPr>
          <a:xfrm>
            <a:off x="9300600" y="7827825"/>
            <a:ext cx="8284500" cy="17856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A lot of regional airports with comparatively lesser number of flights are more prone to delays rather than international airports, with the exception of Dallas, Texas.  </a:t>
            </a:r>
            <a:endParaRPr sz="800"/>
          </a:p>
        </p:txBody>
      </p:sp>
      <p:sp>
        <p:nvSpPr>
          <p:cNvPr id="149" name="Google Shape;149;g2d0cadb2716_2_43"/>
          <p:cNvSpPr txBox="1"/>
          <p:nvPr/>
        </p:nvSpPr>
        <p:spPr>
          <a:xfrm>
            <a:off x="909500" y="659875"/>
            <a:ext cx="16491300" cy="163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5300">
                <a:solidFill>
                  <a:srgbClr val="F2B82C"/>
                </a:solidFill>
                <a:latin typeface="Montserrat"/>
                <a:ea typeface="Montserrat"/>
                <a:cs typeface="Montserrat"/>
                <a:sym typeface="Montserrat"/>
              </a:rPr>
              <a:t>Which cities experienced the highest percentage of delayed flights?</a:t>
            </a:r>
            <a:endParaRPr sz="5300"/>
          </a:p>
        </p:txBody>
      </p:sp>
      <p:sp>
        <p:nvSpPr>
          <p:cNvPr id="150" name="Google Shape;150;g2d0cadb2716_2_43"/>
          <p:cNvSpPr txBox="1"/>
          <p:nvPr/>
        </p:nvSpPr>
        <p:spPr>
          <a:xfrm>
            <a:off x="158595" y="2611975"/>
            <a:ext cx="16379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lt1"/>
              </a:solidFill>
              <a:latin typeface="Calibri"/>
              <a:ea typeface="Calibri"/>
              <a:cs typeface="Calibri"/>
              <a:sym typeface="Calibri"/>
            </a:endParaRPr>
          </a:p>
        </p:txBody>
      </p:sp>
      <p:sp>
        <p:nvSpPr>
          <p:cNvPr id="151" name="Google Shape;151;g2d0cadb2716_2_43"/>
          <p:cNvSpPr txBox="1"/>
          <p:nvPr/>
        </p:nvSpPr>
        <p:spPr>
          <a:xfrm>
            <a:off x="429750" y="7827825"/>
            <a:ext cx="8284500" cy="21858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Youngstown/Warren is very surprising as it shows that 100% of the flights from this city have been delayed.  However, the total number of flights departed from this city in 5 years is only 2.</a:t>
            </a:r>
            <a:endParaRPr sz="2600">
              <a:solidFill>
                <a:schemeClr val="lt1"/>
              </a:solidFill>
              <a:latin typeface="Calibri"/>
              <a:ea typeface="Calibri"/>
              <a:cs typeface="Calibri"/>
              <a:sym typeface="Calibri"/>
            </a:endParaRPr>
          </a:p>
          <a:p>
            <a:pPr indent="0" lvl="0" marL="457200" rtl="0" algn="l">
              <a:spcBef>
                <a:spcPts val="0"/>
              </a:spcBef>
              <a:spcAft>
                <a:spcPts val="0"/>
              </a:spcAft>
              <a:buNone/>
            </a:pPr>
            <a:r>
              <a:t/>
            </a:r>
            <a:endParaRPr sz="2600">
              <a:solidFill>
                <a:schemeClr val="lt1"/>
              </a:solidFill>
              <a:latin typeface="Calibri"/>
              <a:ea typeface="Calibri"/>
              <a:cs typeface="Calibri"/>
              <a:sym typeface="Calibri"/>
            </a:endParaRPr>
          </a:p>
        </p:txBody>
      </p:sp>
      <p:pic>
        <p:nvPicPr>
          <p:cNvPr id="152" name="Google Shape;152;g2d0cadb2716_2_43"/>
          <p:cNvPicPr preferRelativeResize="0"/>
          <p:nvPr/>
        </p:nvPicPr>
        <p:blipFill>
          <a:blip r:embed="rId4">
            <a:alphaModFix/>
          </a:blip>
          <a:stretch>
            <a:fillRect/>
          </a:stretch>
        </p:blipFill>
        <p:spPr>
          <a:xfrm>
            <a:off x="429800" y="2845363"/>
            <a:ext cx="8284400" cy="4982463"/>
          </a:xfrm>
          <a:prstGeom prst="rect">
            <a:avLst/>
          </a:prstGeom>
          <a:noFill/>
          <a:ln>
            <a:noFill/>
          </a:ln>
        </p:spPr>
      </p:pic>
      <p:sp>
        <p:nvSpPr>
          <p:cNvPr id="153" name="Google Shape;153;g2d0cadb2716_2_43"/>
          <p:cNvSpPr txBox="1"/>
          <p:nvPr/>
        </p:nvSpPr>
        <p:spPr>
          <a:xfrm>
            <a:off x="9377225" y="2748775"/>
            <a:ext cx="7203000" cy="553800"/>
          </a:xfrm>
          <a:prstGeom prst="rect">
            <a:avLst/>
          </a:prstGeom>
          <a:noFill/>
          <a:ln>
            <a:noFill/>
          </a:ln>
        </p:spPr>
        <p:txBody>
          <a:bodyPr anchorCtr="0" anchor="t" bIns="91425" lIns="91425" spcFirstLastPara="1" rIns="91425" wrap="square" tIns="91425">
            <a:spAutoFit/>
          </a:bodyPr>
          <a:lstStyle/>
          <a:p>
            <a:pPr indent="0" lvl="0" marL="0" rtl="0" algn="l">
              <a:lnSpc>
                <a:spcPct val="198040"/>
              </a:lnSpc>
              <a:spcBef>
                <a:spcPts val="0"/>
              </a:spcBef>
              <a:spcAft>
                <a:spcPts val="0"/>
              </a:spcAft>
              <a:buNone/>
            </a:pPr>
            <a:r>
              <a:rPr b="1" lang="en-US" sz="2399">
                <a:solidFill>
                  <a:srgbClr val="F2B82C"/>
                </a:solidFill>
                <a:latin typeface="Montserrat"/>
                <a:ea typeface="Montserrat"/>
                <a:cs typeface="Montserrat"/>
                <a:sym typeface="Montserrat"/>
              </a:rPr>
              <a:t>Top 10 Cities with the Most Delayed Flights</a:t>
            </a:r>
            <a:endParaRPr>
              <a:solidFill>
                <a:schemeClr val="dk1"/>
              </a:solidFill>
            </a:endParaRPr>
          </a:p>
        </p:txBody>
      </p:sp>
      <p:sp>
        <p:nvSpPr>
          <p:cNvPr id="154" name="Google Shape;154;g2d0cadb2716_2_43"/>
          <p:cNvSpPr txBox="1"/>
          <p:nvPr/>
        </p:nvSpPr>
        <p:spPr>
          <a:xfrm>
            <a:off x="331475" y="2291575"/>
            <a:ext cx="8284500" cy="553800"/>
          </a:xfrm>
          <a:prstGeom prst="rect">
            <a:avLst/>
          </a:prstGeom>
          <a:noFill/>
          <a:ln>
            <a:noFill/>
          </a:ln>
        </p:spPr>
        <p:txBody>
          <a:bodyPr anchorCtr="0" anchor="t" bIns="91425" lIns="91425" spcFirstLastPara="1" rIns="91425" wrap="square" tIns="91425">
            <a:spAutoFit/>
          </a:bodyPr>
          <a:lstStyle/>
          <a:p>
            <a:pPr indent="0" lvl="0" marL="0" rtl="0" algn="l">
              <a:lnSpc>
                <a:spcPct val="198040"/>
              </a:lnSpc>
              <a:spcBef>
                <a:spcPts val="0"/>
              </a:spcBef>
              <a:spcAft>
                <a:spcPts val="0"/>
              </a:spcAft>
              <a:buNone/>
            </a:pPr>
            <a:r>
              <a:t/>
            </a:r>
            <a:endParaRPr b="1" sz="2399">
              <a:solidFill>
                <a:srgbClr val="F2B82C"/>
              </a:solidFill>
              <a:latin typeface="Montserrat"/>
              <a:ea typeface="Montserrat"/>
              <a:cs typeface="Montserrat"/>
              <a:sym typeface="Montserrat"/>
            </a:endParaRPr>
          </a:p>
        </p:txBody>
      </p:sp>
      <p:sp>
        <p:nvSpPr>
          <p:cNvPr id="155" name="Google Shape;155;g2d0cadb2716_2_43"/>
          <p:cNvSpPr txBox="1"/>
          <p:nvPr/>
        </p:nvSpPr>
        <p:spPr>
          <a:xfrm>
            <a:off x="9300599" y="3150175"/>
            <a:ext cx="11269200" cy="535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lt1"/>
                </a:solidFill>
                <a:latin typeface="Calibri"/>
                <a:ea typeface="Calibri"/>
                <a:cs typeface="Calibri"/>
                <a:sym typeface="Calibri"/>
              </a:rPr>
              <a:t>+-----------------------------------+------------+--------------------+-----------------------+</a:t>
            </a:r>
            <a:endParaRPr sz="2100">
              <a:solidFill>
                <a:schemeClr val="lt1"/>
              </a:solidFill>
              <a:latin typeface="Calibri"/>
              <a:ea typeface="Calibri"/>
              <a:cs typeface="Calibri"/>
              <a:sym typeface="Calibri"/>
            </a:endParaRPr>
          </a:p>
          <a:p>
            <a:pPr indent="0" lvl="0" marL="0" rtl="0" algn="l">
              <a:spcBef>
                <a:spcPts val="0"/>
              </a:spcBef>
              <a:spcAft>
                <a:spcPts val="0"/>
              </a:spcAft>
              <a:buNone/>
            </a:pPr>
            <a:r>
              <a:rPr lang="en-US" sz="2100">
                <a:solidFill>
                  <a:schemeClr val="lt1"/>
                </a:solidFill>
                <a:latin typeface="Calibri"/>
                <a:ea typeface="Calibri"/>
                <a:cs typeface="Calibri"/>
                <a:sym typeface="Calibri"/>
              </a:rPr>
              <a:t>|               OriginCityName    |   Count  | Delayed Count | Delay Proportion|</a:t>
            </a:r>
            <a:endParaRPr sz="2100">
              <a:solidFill>
                <a:schemeClr val="lt1"/>
              </a:solidFill>
              <a:latin typeface="Calibri"/>
              <a:ea typeface="Calibri"/>
              <a:cs typeface="Calibri"/>
              <a:sym typeface="Calibri"/>
            </a:endParaRPr>
          </a:p>
          <a:p>
            <a:pPr indent="0" lvl="0" marL="0" rtl="0" algn="l">
              <a:spcBef>
                <a:spcPts val="0"/>
              </a:spcBef>
              <a:spcAft>
                <a:spcPts val="0"/>
              </a:spcAft>
              <a:buNone/>
            </a:pPr>
            <a:r>
              <a:rPr lang="en-US" sz="2100">
                <a:solidFill>
                  <a:schemeClr val="lt1"/>
                </a:solidFill>
                <a:latin typeface="Calibri"/>
                <a:ea typeface="Calibri"/>
                <a:cs typeface="Calibri"/>
                <a:sym typeface="Calibri"/>
              </a:rPr>
              <a:t>+-----------------------------------+------------+--------------------+-----------------------+</a:t>
            </a:r>
            <a:endParaRPr sz="2100">
              <a:solidFill>
                <a:schemeClr val="lt1"/>
              </a:solidFill>
              <a:latin typeface="Calibri"/>
              <a:ea typeface="Calibri"/>
              <a:cs typeface="Calibri"/>
              <a:sym typeface="Calibri"/>
            </a:endParaRPr>
          </a:p>
          <a:p>
            <a:pPr indent="0" lvl="0" marL="0" rtl="0" algn="l">
              <a:spcBef>
                <a:spcPts val="0"/>
              </a:spcBef>
              <a:spcAft>
                <a:spcPts val="0"/>
              </a:spcAft>
              <a:buNone/>
            </a:pPr>
            <a:r>
              <a:rPr lang="en-US" sz="2100">
                <a:solidFill>
                  <a:schemeClr val="lt1"/>
                </a:solidFill>
                <a:latin typeface="Calibri"/>
                <a:ea typeface="Calibri"/>
                <a:cs typeface="Calibri"/>
                <a:sym typeface="Calibri"/>
              </a:rPr>
              <a:t>| Youngstown/Warren, OH  |             2 |                        2 |                100.00%|</a:t>
            </a:r>
            <a:endParaRPr sz="2100">
              <a:solidFill>
                <a:schemeClr val="lt1"/>
              </a:solidFill>
              <a:latin typeface="Calibri"/>
              <a:ea typeface="Calibri"/>
              <a:cs typeface="Calibri"/>
              <a:sym typeface="Calibri"/>
            </a:endParaRPr>
          </a:p>
          <a:p>
            <a:pPr indent="0" lvl="0" marL="0" rtl="0" algn="l">
              <a:spcBef>
                <a:spcPts val="0"/>
              </a:spcBef>
              <a:spcAft>
                <a:spcPts val="0"/>
              </a:spcAft>
              <a:buNone/>
            </a:pPr>
            <a:r>
              <a:rPr lang="en-US" sz="2100">
                <a:solidFill>
                  <a:schemeClr val="lt1"/>
                </a:solidFill>
                <a:latin typeface="Calibri"/>
                <a:ea typeface="Calibri"/>
                <a:cs typeface="Calibri"/>
                <a:sym typeface="Calibri"/>
              </a:rPr>
              <a:t>|                          Cold Bay, AK|        262 |                    158 |                  60.31%|</a:t>
            </a:r>
            <a:endParaRPr sz="2100">
              <a:solidFill>
                <a:schemeClr val="lt1"/>
              </a:solidFill>
              <a:latin typeface="Calibri"/>
              <a:ea typeface="Calibri"/>
              <a:cs typeface="Calibri"/>
              <a:sym typeface="Calibri"/>
            </a:endParaRPr>
          </a:p>
          <a:p>
            <a:pPr indent="0" lvl="0" marL="0" rtl="0" algn="l">
              <a:spcBef>
                <a:spcPts val="0"/>
              </a:spcBef>
              <a:spcAft>
                <a:spcPts val="0"/>
              </a:spcAft>
              <a:buNone/>
            </a:pPr>
            <a:r>
              <a:rPr lang="en-US" sz="2100">
                <a:solidFill>
                  <a:schemeClr val="lt1"/>
                </a:solidFill>
                <a:latin typeface="Calibri"/>
                <a:ea typeface="Calibri"/>
                <a:cs typeface="Calibri"/>
                <a:sym typeface="Calibri"/>
              </a:rPr>
              <a:t>|                             Ogden, U</a:t>
            </a:r>
            <a:r>
              <a:rPr lang="en-US" sz="2100">
                <a:solidFill>
                  <a:schemeClr val="lt1"/>
                </a:solidFill>
                <a:latin typeface="Calibri"/>
                <a:ea typeface="Calibri"/>
                <a:cs typeface="Calibri"/>
                <a:sym typeface="Calibri"/>
              </a:rPr>
              <a:t>T</a:t>
            </a:r>
            <a:r>
              <a:rPr lang="en-US" sz="2100">
                <a:solidFill>
                  <a:schemeClr val="lt1"/>
                </a:solidFill>
                <a:latin typeface="Calibri"/>
                <a:ea typeface="Calibri"/>
                <a:cs typeface="Calibri"/>
                <a:sym typeface="Calibri"/>
              </a:rPr>
              <a:t>|        460 |                    273 |                  59.35%|</a:t>
            </a:r>
            <a:endParaRPr sz="2100">
              <a:solidFill>
                <a:schemeClr val="lt1"/>
              </a:solidFill>
              <a:latin typeface="Calibri"/>
              <a:ea typeface="Calibri"/>
              <a:cs typeface="Calibri"/>
              <a:sym typeface="Calibri"/>
            </a:endParaRPr>
          </a:p>
          <a:p>
            <a:pPr indent="0" lvl="0" marL="0" rtl="0" algn="l">
              <a:spcBef>
                <a:spcPts val="0"/>
              </a:spcBef>
              <a:spcAft>
                <a:spcPts val="0"/>
              </a:spcAft>
              <a:buNone/>
            </a:pPr>
            <a:r>
              <a:rPr lang="en-US" sz="2100">
                <a:solidFill>
                  <a:schemeClr val="lt1"/>
                </a:solidFill>
                <a:latin typeface="Calibri"/>
                <a:ea typeface="Calibri"/>
                <a:cs typeface="Calibri"/>
                <a:sym typeface="Calibri"/>
              </a:rPr>
              <a:t>|                       Pago Pago, T</a:t>
            </a:r>
            <a:r>
              <a:rPr lang="en-US" sz="2100">
                <a:solidFill>
                  <a:schemeClr val="lt1"/>
                </a:solidFill>
                <a:latin typeface="Calibri"/>
                <a:ea typeface="Calibri"/>
                <a:cs typeface="Calibri"/>
                <a:sym typeface="Calibri"/>
              </a:rPr>
              <a:t>T</a:t>
            </a:r>
            <a:r>
              <a:rPr lang="en-US" sz="2100">
                <a:solidFill>
                  <a:schemeClr val="lt1"/>
                </a:solidFill>
                <a:latin typeface="Calibri"/>
                <a:ea typeface="Calibri"/>
                <a:cs typeface="Calibri"/>
                <a:sym typeface="Calibri"/>
              </a:rPr>
              <a:t>|        299 |                    163 |                  54.52%|</a:t>
            </a:r>
            <a:endParaRPr sz="2100">
              <a:solidFill>
                <a:schemeClr val="lt1"/>
              </a:solidFill>
              <a:latin typeface="Calibri"/>
              <a:ea typeface="Calibri"/>
              <a:cs typeface="Calibri"/>
              <a:sym typeface="Calibri"/>
            </a:endParaRPr>
          </a:p>
          <a:p>
            <a:pPr indent="0" lvl="0" marL="0" rtl="0" algn="l">
              <a:spcBef>
                <a:spcPts val="0"/>
              </a:spcBef>
              <a:spcAft>
                <a:spcPts val="0"/>
              </a:spcAft>
              <a:buNone/>
            </a:pPr>
            <a:r>
              <a:rPr lang="en-US" sz="2100">
                <a:solidFill>
                  <a:schemeClr val="lt1"/>
                </a:solidFill>
                <a:latin typeface="Calibri"/>
                <a:ea typeface="Calibri"/>
                <a:cs typeface="Calibri"/>
                <a:sym typeface="Calibri"/>
              </a:rPr>
              <a:t>|                    Adak Island, AK|        452 |                    241 |                  53.32%|</a:t>
            </a:r>
            <a:endParaRPr sz="2100">
              <a:solidFill>
                <a:schemeClr val="lt1"/>
              </a:solidFill>
              <a:latin typeface="Calibri"/>
              <a:ea typeface="Calibri"/>
              <a:cs typeface="Calibri"/>
              <a:sym typeface="Calibri"/>
            </a:endParaRPr>
          </a:p>
          <a:p>
            <a:pPr indent="0" lvl="0" marL="0" rtl="0" algn="l">
              <a:spcBef>
                <a:spcPts val="0"/>
              </a:spcBef>
              <a:spcAft>
                <a:spcPts val="0"/>
              </a:spcAft>
              <a:buNone/>
            </a:pPr>
            <a:r>
              <a:rPr lang="en-US" sz="2100">
                <a:solidFill>
                  <a:schemeClr val="lt1"/>
                </a:solidFill>
                <a:latin typeface="Calibri"/>
                <a:ea typeface="Calibri"/>
                <a:cs typeface="Calibri"/>
                <a:sym typeface="Calibri"/>
              </a:rPr>
              <a:t>|                              Dallas, TX| 292,538 |            149,560 |                  51.12%|</a:t>
            </a:r>
            <a:endParaRPr sz="2100">
              <a:solidFill>
                <a:schemeClr val="lt1"/>
              </a:solidFill>
              <a:latin typeface="Calibri"/>
              <a:ea typeface="Calibri"/>
              <a:cs typeface="Calibri"/>
              <a:sym typeface="Calibri"/>
            </a:endParaRPr>
          </a:p>
          <a:p>
            <a:pPr indent="0" lvl="0" marL="0" rtl="0" algn="l">
              <a:spcBef>
                <a:spcPts val="0"/>
              </a:spcBef>
              <a:spcAft>
                <a:spcPts val="0"/>
              </a:spcAft>
              <a:buNone/>
            </a:pPr>
            <a:r>
              <a:rPr lang="en-US" sz="2100">
                <a:solidFill>
                  <a:schemeClr val="lt1"/>
                </a:solidFill>
                <a:latin typeface="Calibri"/>
                <a:ea typeface="Calibri"/>
                <a:cs typeface="Calibri"/>
                <a:sym typeface="Calibri"/>
              </a:rPr>
              <a:t>|                        Stockton, CA|      3,521 |                1,741 |                  49.45%|</a:t>
            </a:r>
            <a:endParaRPr sz="2100">
              <a:solidFill>
                <a:schemeClr val="lt1"/>
              </a:solidFill>
              <a:latin typeface="Calibri"/>
              <a:ea typeface="Calibri"/>
              <a:cs typeface="Calibri"/>
              <a:sym typeface="Calibri"/>
            </a:endParaRPr>
          </a:p>
          <a:p>
            <a:pPr indent="0" lvl="0" marL="0" rtl="0" algn="l">
              <a:spcBef>
                <a:spcPts val="0"/>
              </a:spcBef>
              <a:spcAft>
                <a:spcPts val="0"/>
              </a:spcAft>
              <a:buNone/>
            </a:pPr>
            <a:r>
              <a:rPr lang="en-US" sz="2100">
                <a:solidFill>
                  <a:schemeClr val="lt1"/>
                </a:solidFill>
                <a:latin typeface="Calibri"/>
                <a:ea typeface="Calibri"/>
                <a:cs typeface="Calibri"/>
                <a:sym typeface="Calibri"/>
              </a:rPr>
              <a:t>|                        Unalaska, AK|     1,392 |                    681 |                  48.92%|</a:t>
            </a:r>
            <a:endParaRPr sz="2100">
              <a:solidFill>
                <a:schemeClr val="lt1"/>
              </a:solidFill>
              <a:latin typeface="Calibri"/>
              <a:ea typeface="Calibri"/>
              <a:cs typeface="Calibri"/>
              <a:sym typeface="Calibri"/>
            </a:endParaRPr>
          </a:p>
          <a:p>
            <a:pPr indent="0" lvl="0" marL="0" rtl="0" algn="l">
              <a:spcBef>
                <a:spcPts val="0"/>
              </a:spcBef>
              <a:spcAft>
                <a:spcPts val="0"/>
              </a:spcAft>
              <a:buNone/>
            </a:pPr>
            <a:r>
              <a:rPr lang="en-US" sz="2100">
                <a:solidFill>
                  <a:schemeClr val="lt1"/>
                </a:solidFill>
                <a:latin typeface="Calibri"/>
                <a:ea typeface="Calibri"/>
                <a:cs typeface="Calibri"/>
                <a:sym typeface="Calibri"/>
              </a:rPr>
              <a:t>|                        Hyannis, MA|         379 |                    184 |                  48.55%|</a:t>
            </a:r>
            <a:endParaRPr sz="2100">
              <a:solidFill>
                <a:schemeClr val="lt1"/>
              </a:solidFill>
              <a:latin typeface="Calibri"/>
              <a:ea typeface="Calibri"/>
              <a:cs typeface="Calibri"/>
              <a:sym typeface="Calibri"/>
            </a:endParaRPr>
          </a:p>
          <a:p>
            <a:pPr indent="0" lvl="0" marL="0" rtl="0" algn="l">
              <a:spcBef>
                <a:spcPts val="0"/>
              </a:spcBef>
              <a:spcAft>
                <a:spcPts val="0"/>
              </a:spcAft>
              <a:buNone/>
            </a:pPr>
            <a:r>
              <a:rPr lang="en-US" sz="2100">
                <a:solidFill>
                  <a:schemeClr val="lt1"/>
                </a:solidFill>
                <a:latin typeface="Calibri"/>
                <a:ea typeface="Calibri"/>
                <a:cs typeface="Calibri"/>
                <a:sym typeface="Calibri"/>
              </a:rPr>
              <a:t>|                   Wilmington, DE|         165 |                      79 |                  47.88%|</a:t>
            </a:r>
            <a:endParaRPr sz="2100">
              <a:solidFill>
                <a:schemeClr val="lt1"/>
              </a:solidFill>
              <a:latin typeface="Calibri"/>
              <a:ea typeface="Calibri"/>
              <a:cs typeface="Calibri"/>
              <a:sym typeface="Calibri"/>
            </a:endParaRPr>
          </a:p>
          <a:p>
            <a:pPr indent="0" lvl="0" marL="0" rtl="0" algn="l">
              <a:spcBef>
                <a:spcPts val="0"/>
              </a:spcBef>
              <a:spcAft>
                <a:spcPts val="0"/>
              </a:spcAft>
              <a:buNone/>
            </a:pPr>
            <a:r>
              <a:rPr lang="en-US" sz="2100">
                <a:solidFill>
                  <a:schemeClr val="lt1"/>
                </a:solidFill>
                <a:latin typeface="Calibri"/>
                <a:ea typeface="Calibri"/>
                <a:cs typeface="Calibri"/>
                <a:sym typeface="Calibri"/>
              </a:rPr>
              <a:t>+-----------------------------------+------------+--------------------+-----------------------+</a:t>
            </a:r>
            <a:endParaRPr sz="2100">
              <a:solidFill>
                <a:schemeClr val="lt1"/>
              </a:solidFill>
              <a:latin typeface="Calibri"/>
              <a:ea typeface="Calibri"/>
              <a:cs typeface="Calibri"/>
              <a:sym typeface="Calibri"/>
            </a:endParaRPr>
          </a:p>
          <a:p>
            <a:pPr indent="0" lvl="0" marL="0" rtl="0" algn="l">
              <a:spcBef>
                <a:spcPts val="0"/>
              </a:spcBef>
              <a:spcAft>
                <a:spcPts val="0"/>
              </a:spcAft>
              <a:buNone/>
            </a:pPr>
            <a:r>
              <a:t/>
            </a:r>
            <a:endParaRPr sz="2100">
              <a:solidFill>
                <a:schemeClr val="lt1"/>
              </a:solidFill>
              <a:latin typeface="Calibri"/>
              <a:ea typeface="Calibri"/>
              <a:cs typeface="Calibri"/>
              <a:sym typeface="Calibri"/>
            </a:endParaRPr>
          </a:p>
          <a:p>
            <a:pPr indent="0" lvl="0" marL="0" rtl="0" algn="l">
              <a:spcBef>
                <a:spcPts val="0"/>
              </a:spcBef>
              <a:spcAft>
                <a:spcPts val="0"/>
              </a:spcAft>
              <a:buNone/>
            </a:pPr>
            <a:r>
              <a:t/>
            </a:r>
            <a:endParaRPr sz="2100">
              <a:solidFill>
                <a:schemeClr val="lt1"/>
              </a:solidFill>
              <a:latin typeface="Calibri"/>
              <a:ea typeface="Calibri"/>
              <a:cs typeface="Calibri"/>
              <a:sym typeface="Calibri"/>
            </a:endParaRPr>
          </a:p>
        </p:txBody>
      </p:sp>
      <p:sp>
        <p:nvSpPr>
          <p:cNvPr id="156" name="Google Shape;156;g2d0cadb2716_2_43"/>
          <p:cNvSpPr/>
          <p:nvPr/>
        </p:nvSpPr>
        <p:spPr>
          <a:xfrm>
            <a:off x="9208975" y="5791375"/>
            <a:ext cx="8596200" cy="357300"/>
          </a:xfrm>
          <a:prstGeom prst="roundRect">
            <a:avLst>
              <a:gd fmla="val 16667" name="adj"/>
            </a:avLst>
          </a:prstGeom>
          <a:noFill/>
          <a:ln cap="flat" cmpd="sng" w="76200">
            <a:solidFill>
              <a:srgbClr val="87C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160" name="Shape 160"/>
        <p:cNvGrpSpPr/>
        <p:nvPr/>
      </p:nvGrpSpPr>
      <p:grpSpPr>
        <a:xfrm>
          <a:off x="0" y="0"/>
          <a:ext cx="0" cy="0"/>
          <a:chOff x="0" y="0"/>
          <a:chExt cx="0" cy="0"/>
        </a:xfrm>
      </p:grpSpPr>
      <p:sp>
        <p:nvSpPr>
          <p:cNvPr id="161" name="Google Shape;161;g2d0cadb2716_2_18"/>
          <p:cNvSpPr/>
          <p:nvPr/>
        </p:nvSpPr>
        <p:spPr>
          <a:xfrm rot="-2408129">
            <a:off x="10227738" y="-2378423"/>
            <a:ext cx="14810845" cy="6701907"/>
          </a:xfrm>
          <a:custGeom>
            <a:rect b="b" l="l" r="r" t="t"/>
            <a:pathLst>
              <a:path extrusionOk="0" h="6697722" w="14801597">
                <a:moveTo>
                  <a:pt x="0" y="0"/>
                </a:moveTo>
                <a:lnTo>
                  <a:pt x="14801597" y="0"/>
                </a:lnTo>
                <a:lnTo>
                  <a:pt x="14801597" y="6697722"/>
                </a:lnTo>
                <a:lnTo>
                  <a:pt x="0" y="6697722"/>
                </a:lnTo>
                <a:lnTo>
                  <a:pt x="0" y="0"/>
                </a:lnTo>
                <a:close/>
              </a:path>
            </a:pathLst>
          </a:custGeom>
          <a:blipFill rotWithShape="1">
            <a:blip r:embed="rId3">
              <a:alphaModFix amt="3000"/>
            </a:blip>
            <a:stretch>
              <a:fillRect b="0" l="0" r="0" t="0"/>
            </a:stretch>
          </a:blipFill>
          <a:ln>
            <a:noFill/>
          </a:ln>
        </p:spPr>
      </p:sp>
      <p:sp>
        <p:nvSpPr>
          <p:cNvPr id="162" name="Google Shape;162;g2d0cadb2716_2_18"/>
          <p:cNvSpPr txBox="1"/>
          <p:nvPr/>
        </p:nvSpPr>
        <p:spPr>
          <a:xfrm>
            <a:off x="909500" y="659875"/>
            <a:ext cx="16491300" cy="163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5300">
                <a:solidFill>
                  <a:srgbClr val="F2B82C"/>
                </a:solidFill>
                <a:latin typeface="Montserrat"/>
                <a:ea typeface="Montserrat"/>
                <a:cs typeface="Montserrat"/>
                <a:sym typeface="Montserrat"/>
              </a:rPr>
              <a:t>What happened in Dallas?</a:t>
            </a:r>
            <a:endParaRPr b="1" sz="5300">
              <a:solidFill>
                <a:srgbClr val="F2B82C"/>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5300">
              <a:solidFill>
                <a:srgbClr val="F2B82C"/>
              </a:solidFill>
              <a:latin typeface="Montserrat"/>
              <a:ea typeface="Montserrat"/>
              <a:cs typeface="Montserrat"/>
              <a:sym typeface="Montserrat"/>
            </a:endParaRPr>
          </a:p>
        </p:txBody>
      </p:sp>
      <p:sp>
        <p:nvSpPr>
          <p:cNvPr id="163" name="Google Shape;163;g2d0cadb2716_2_18"/>
          <p:cNvSpPr txBox="1"/>
          <p:nvPr/>
        </p:nvSpPr>
        <p:spPr>
          <a:xfrm>
            <a:off x="1021695" y="3149725"/>
            <a:ext cx="16379100" cy="480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latin typeface="Calibri"/>
                <a:ea typeface="Calibri"/>
                <a:cs typeface="Calibri"/>
                <a:sym typeface="Calibri"/>
              </a:rPr>
              <a:t>+--------+---------------------------------+----------------+------------------+--------------------+</a:t>
            </a:r>
            <a:endParaRPr sz="2000">
              <a:solidFill>
                <a:schemeClr val="lt1"/>
              </a:solidFill>
              <a:latin typeface="Calibri"/>
              <a:ea typeface="Calibri"/>
              <a:cs typeface="Calibri"/>
              <a:sym typeface="Calibri"/>
            </a:endParaRPr>
          </a:p>
          <a:p>
            <a:pPr indent="0" lvl="0" marL="0" rtl="0" algn="l">
              <a:spcBef>
                <a:spcPts val="0"/>
              </a:spcBef>
              <a:spcAft>
                <a:spcPts val="0"/>
              </a:spcAft>
              <a:buNone/>
            </a:pPr>
            <a:r>
              <a:rPr lang="en-US" sz="2000">
                <a:solidFill>
                  <a:schemeClr val="lt1"/>
                </a:solidFill>
                <a:latin typeface="Calibri"/>
                <a:ea typeface="Calibri"/>
                <a:cs typeface="Calibri"/>
                <a:sym typeface="Calibri"/>
              </a:rPr>
              <a:t>|Origin|Airline                                  |Total_delay |Flight_count  |Average_delay |</a:t>
            </a:r>
            <a:endParaRPr sz="2000">
              <a:solidFill>
                <a:schemeClr val="lt1"/>
              </a:solidFill>
              <a:latin typeface="Calibri"/>
              <a:ea typeface="Calibri"/>
              <a:cs typeface="Calibri"/>
              <a:sym typeface="Calibri"/>
            </a:endParaRPr>
          </a:p>
          <a:p>
            <a:pPr indent="0" lvl="0" marL="0" rtl="0" algn="l">
              <a:spcBef>
                <a:spcPts val="0"/>
              </a:spcBef>
              <a:spcAft>
                <a:spcPts val="0"/>
              </a:spcAft>
              <a:buNone/>
            </a:pPr>
            <a:r>
              <a:rPr lang="en-US" sz="2000">
                <a:solidFill>
                  <a:schemeClr val="lt1"/>
                </a:solidFill>
                <a:latin typeface="Calibri"/>
                <a:ea typeface="Calibri"/>
                <a:cs typeface="Calibri"/>
                <a:sym typeface="Calibri"/>
              </a:rPr>
              <a:t>+--------+---------------------------------+----------------+------------------+--------------------+</a:t>
            </a:r>
            <a:endParaRPr sz="2000">
              <a:solidFill>
                <a:schemeClr val="lt1"/>
              </a:solidFill>
              <a:latin typeface="Calibri"/>
              <a:ea typeface="Calibri"/>
              <a:cs typeface="Calibri"/>
              <a:sym typeface="Calibri"/>
            </a:endParaRPr>
          </a:p>
          <a:p>
            <a:pPr indent="0" lvl="0" marL="0" rtl="0" algn="l">
              <a:spcBef>
                <a:spcPts val="0"/>
              </a:spcBef>
              <a:spcAft>
                <a:spcPts val="0"/>
              </a:spcAft>
              <a:buNone/>
            </a:pPr>
            <a:r>
              <a:rPr lang="en-US" sz="2000">
                <a:solidFill>
                  <a:schemeClr val="lt1"/>
                </a:solidFill>
                <a:latin typeface="Calibri"/>
                <a:ea typeface="Calibri"/>
                <a:cs typeface="Calibri"/>
                <a:sym typeface="Calibri"/>
              </a:rPr>
              <a:t>|DAL    |SkyWest Airlines Inc.       |100,061.0     |2,286              |43.77                 ｜</a:t>
            </a:r>
            <a:endParaRPr sz="2000">
              <a:solidFill>
                <a:schemeClr val="lt1"/>
              </a:solidFill>
              <a:latin typeface="Calibri"/>
              <a:ea typeface="Calibri"/>
              <a:cs typeface="Calibri"/>
              <a:sym typeface="Calibri"/>
            </a:endParaRPr>
          </a:p>
          <a:p>
            <a:pPr indent="0" lvl="0" marL="0" rtl="0" algn="l">
              <a:spcBef>
                <a:spcPts val="0"/>
              </a:spcBef>
              <a:spcAft>
                <a:spcPts val="0"/>
              </a:spcAft>
              <a:buNone/>
            </a:pPr>
            <a:r>
              <a:rPr lang="en-US" sz="2000">
                <a:solidFill>
                  <a:schemeClr val="lt1"/>
                </a:solidFill>
                <a:latin typeface="Calibri"/>
                <a:ea typeface="Calibri"/>
                <a:cs typeface="Calibri"/>
                <a:sym typeface="Calibri"/>
              </a:rPr>
              <a:t>|DAL    |Delta Air Lines Inc.           |72,566.0       |1,830              |39.65                 ｜</a:t>
            </a:r>
            <a:endParaRPr sz="2000">
              <a:solidFill>
                <a:schemeClr val="lt1"/>
              </a:solidFill>
              <a:latin typeface="Calibri"/>
              <a:ea typeface="Calibri"/>
              <a:cs typeface="Calibri"/>
              <a:sym typeface="Calibri"/>
            </a:endParaRPr>
          </a:p>
          <a:p>
            <a:pPr indent="0" lvl="0" marL="0" rtl="0" algn="l">
              <a:spcBef>
                <a:spcPts val="0"/>
              </a:spcBef>
              <a:spcAft>
                <a:spcPts val="0"/>
              </a:spcAft>
              <a:buNone/>
            </a:pPr>
            <a:r>
              <a:rPr lang="en-US" sz="2000">
                <a:solidFill>
                  <a:schemeClr val="lt1"/>
                </a:solidFill>
                <a:latin typeface="Calibri"/>
                <a:ea typeface="Calibri"/>
                <a:cs typeface="Calibri"/>
                <a:sym typeface="Calibri"/>
              </a:rPr>
              <a:t>|DAL    |Alaska Airlines Inc.           |32,668.0       |850                 |38.43                  |</a:t>
            </a:r>
            <a:endParaRPr sz="2000">
              <a:solidFill>
                <a:schemeClr val="lt1"/>
              </a:solidFill>
              <a:latin typeface="Calibri"/>
              <a:ea typeface="Calibri"/>
              <a:cs typeface="Calibri"/>
              <a:sym typeface="Calibri"/>
            </a:endParaRPr>
          </a:p>
          <a:p>
            <a:pPr indent="0" lvl="0" marL="0" rtl="0" algn="l">
              <a:spcBef>
                <a:spcPts val="0"/>
              </a:spcBef>
              <a:spcAft>
                <a:spcPts val="0"/>
              </a:spcAft>
              <a:buNone/>
            </a:pPr>
            <a:r>
              <a:rPr lang="en-US" sz="2000">
                <a:solidFill>
                  <a:schemeClr val="lt1"/>
                </a:solidFill>
                <a:latin typeface="Calibri"/>
                <a:ea typeface="Calibri"/>
                <a:cs typeface="Calibri"/>
                <a:sym typeface="Calibri"/>
              </a:rPr>
              <a:t>|DAL    |Endeavor Air Inc.              |787.0             |21                   |37.48                  |</a:t>
            </a:r>
            <a:endParaRPr sz="2000">
              <a:solidFill>
                <a:schemeClr val="lt1"/>
              </a:solidFill>
              <a:latin typeface="Calibri"/>
              <a:ea typeface="Calibri"/>
              <a:cs typeface="Calibri"/>
              <a:sym typeface="Calibri"/>
            </a:endParaRPr>
          </a:p>
          <a:p>
            <a:pPr indent="0" lvl="0" marL="0" rtl="0" algn="l">
              <a:spcBef>
                <a:spcPts val="0"/>
              </a:spcBef>
              <a:spcAft>
                <a:spcPts val="0"/>
              </a:spcAft>
              <a:buNone/>
            </a:pPr>
            <a:r>
              <a:rPr lang="en-US" sz="2000">
                <a:solidFill>
                  <a:schemeClr val="lt1"/>
                </a:solidFill>
                <a:latin typeface="Calibri"/>
                <a:ea typeface="Calibri"/>
                <a:cs typeface="Calibri"/>
                <a:sym typeface="Calibri"/>
              </a:rPr>
              <a:t>|DAL    |Virgin America                  |5,877.0          |196                |29.98                   |</a:t>
            </a:r>
            <a:endParaRPr sz="2000">
              <a:solidFill>
                <a:schemeClr val="lt1"/>
              </a:solidFill>
              <a:latin typeface="Calibri"/>
              <a:ea typeface="Calibri"/>
              <a:cs typeface="Calibri"/>
              <a:sym typeface="Calibri"/>
            </a:endParaRPr>
          </a:p>
          <a:p>
            <a:pPr indent="0" lvl="0" marL="0" rtl="0" algn="l">
              <a:spcBef>
                <a:spcPts val="0"/>
              </a:spcBef>
              <a:spcAft>
                <a:spcPts val="0"/>
              </a:spcAft>
              <a:buNone/>
            </a:pPr>
            <a:r>
              <a:rPr lang="en-US" sz="2000">
                <a:solidFill>
                  <a:schemeClr val="lt1"/>
                </a:solidFill>
                <a:latin typeface="Calibri"/>
                <a:ea typeface="Calibri"/>
                <a:cs typeface="Calibri"/>
                <a:sym typeface="Calibri"/>
              </a:rPr>
              <a:t>|DFW   |GoJet Airlines, LLC           |7,456.0          |80                  |93.20                   |</a:t>
            </a:r>
            <a:endParaRPr sz="2000">
              <a:solidFill>
                <a:schemeClr val="lt1"/>
              </a:solidFill>
              <a:latin typeface="Calibri"/>
              <a:ea typeface="Calibri"/>
              <a:cs typeface="Calibri"/>
              <a:sym typeface="Calibri"/>
            </a:endParaRPr>
          </a:p>
          <a:p>
            <a:pPr indent="0" lvl="0" marL="0" rtl="0" algn="l">
              <a:spcBef>
                <a:spcPts val="0"/>
              </a:spcBef>
              <a:spcAft>
                <a:spcPts val="0"/>
              </a:spcAft>
              <a:buNone/>
            </a:pPr>
            <a:r>
              <a:rPr lang="en-US" sz="2000">
                <a:solidFill>
                  <a:schemeClr val="lt1"/>
                </a:solidFill>
                <a:latin typeface="Calibri"/>
                <a:ea typeface="Calibri"/>
                <a:cs typeface="Calibri"/>
                <a:sym typeface="Calibri"/>
              </a:rPr>
              <a:t>|DFW   |Compass Airlines             |27,630.0        |305                |90.59                   |</a:t>
            </a:r>
            <a:endParaRPr sz="2000">
              <a:solidFill>
                <a:schemeClr val="lt1"/>
              </a:solidFill>
              <a:latin typeface="Calibri"/>
              <a:ea typeface="Calibri"/>
              <a:cs typeface="Calibri"/>
              <a:sym typeface="Calibri"/>
            </a:endParaRPr>
          </a:p>
          <a:p>
            <a:pPr indent="0" lvl="0" marL="0" rtl="0" algn="l">
              <a:spcBef>
                <a:spcPts val="0"/>
              </a:spcBef>
              <a:spcAft>
                <a:spcPts val="0"/>
              </a:spcAft>
              <a:buNone/>
            </a:pPr>
            <a:r>
              <a:rPr lang="en-US" sz="2000">
                <a:solidFill>
                  <a:schemeClr val="lt1"/>
                </a:solidFill>
                <a:latin typeface="Calibri"/>
                <a:ea typeface="Calibri"/>
                <a:cs typeface="Calibri"/>
                <a:sym typeface="Calibri"/>
              </a:rPr>
              <a:t>|DFW   |Endeavor Air Inc.             |72,875.0        |1,074             |67.85                   |</a:t>
            </a:r>
            <a:endParaRPr sz="2000">
              <a:solidFill>
                <a:schemeClr val="lt1"/>
              </a:solidFill>
              <a:latin typeface="Calibri"/>
              <a:ea typeface="Calibri"/>
              <a:cs typeface="Calibri"/>
              <a:sym typeface="Calibri"/>
            </a:endParaRPr>
          </a:p>
          <a:p>
            <a:pPr indent="0" lvl="0" marL="0" rtl="0" algn="l">
              <a:spcBef>
                <a:spcPts val="0"/>
              </a:spcBef>
              <a:spcAft>
                <a:spcPts val="0"/>
              </a:spcAft>
              <a:buNone/>
            </a:pPr>
            <a:r>
              <a:rPr lang="en-US" sz="2000">
                <a:solidFill>
                  <a:schemeClr val="lt1"/>
                </a:solidFill>
                <a:latin typeface="Calibri"/>
                <a:ea typeface="Calibri"/>
                <a:cs typeface="Calibri"/>
                <a:sym typeface="Calibri"/>
              </a:rPr>
              <a:t>|DFW   |Republic Airlines              |103,899.0      |1,591            |65.30                   |</a:t>
            </a:r>
            <a:endParaRPr sz="2000">
              <a:solidFill>
                <a:schemeClr val="lt1"/>
              </a:solidFill>
              <a:latin typeface="Calibri"/>
              <a:ea typeface="Calibri"/>
              <a:cs typeface="Calibri"/>
              <a:sym typeface="Calibri"/>
            </a:endParaRPr>
          </a:p>
          <a:p>
            <a:pPr indent="0" lvl="0" marL="0" rtl="0" algn="l">
              <a:spcBef>
                <a:spcPts val="0"/>
              </a:spcBef>
              <a:spcAft>
                <a:spcPts val="0"/>
              </a:spcAft>
              <a:buNone/>
            </a:pPr>
            <a:r>
              <a:rPr lang="en-US" sz="2000">
                <a:solidFill>
                  <a:schemeClr val="lt1"/>
                </a:solidFill>
                <a:latin typeface="Calibri"/>
                <a:ea typeface="Calibri"/>
                <a:cs typeface="Calibri"/>
                <a:sym typeface="Calibri"/>
              </a:rPr>
              <a:t>|DFW   |ExpressJet Airlines LLC    |99,216.0        |1,556            |63.76                   |</a:t>
            </a:r>
            <a:endParaRPr sz="2000">
              <a:solidFill>
                <a:schemeClr val="lt1"/>
              </a:solidFill>
              <a:latin typeface="Calibri"/>
              <a:ea typeface="Calibri"/>
              <a:cs typeface="Calibri"/>
              <a:sym typeface="Calibri"/>
            </a:endParaRPr>
          </a:p>
          <a:p>
            <a:pPr indent="0" lvl="0" marL="0" rtl="0" algn="l">
              <a:spcBef>
                <a:spcPts val="0"/>
              </a:spcBef>
              <a:spcAft>
                <a:spcPts val="0"/>
              </a:spcAft>
              <a:buNone/>
            </a:pPr>
            <a:r>
              <a:rPr lang="en-US" sz="2000">
                <a:solidFill>
                  <a:schemeClr val="lt1"/>
                </a:solidFill>
                <a:latin typeface="Calibri"/>
                <a:ea typeface="Calibri"/>
                <a:cs typeface="Calibri"/>
                <a:sym typeface="Calibri"/>
              </a:rPr>
              <a:t>+---------+--------------------------------+------------------+----------------+---------------------+</a:t>
            </a:r>
            <a:endParaRPr sz="2000">
              <a:solidFill>
                <a:schemeClr val="lt1"/>
              </a:solidFill>
              <a:latin typeface="Calibri"/>
              <a:ea typeface="Calibri"/>
              <a:cs typeface="Calibri"/>
              <a:sym typeface="Calibri"/>
            </a:endParaRPr>
          </a:p>
          <a:p>
            <a:pPr indent="0" lvl="0" marL="0" rtl="0" algn="l">
              <a:spcBef>
                <a:spcPts val="0"/>
              </a:spcBef>
              <a:spcAft>
                <a:spcPts val="0"/>
              </a:spcAft>
              <a:buNone/>
            </a:pPr>
            <a:r>
              <a:t/>
            </a:r>
            <a:endParaRPr sz="2000">
              <a:solidFill>
                <a:schemeClr val="lt1"/>
              </a:solidFill>
              <a:latin typeface="Calibri"/>
              <a:ea typeface="Calibri"/>
              <a:cs typeface="Calibri"/>
              <a:sym typeface="Calibri"/>
            </a:endParaRPr>
          </a:p>
        </p:txBody>
      </p:sp>
      <p:sp>
        <p:nvSpPr>
          <p:cNvPr id="164" name="Google Shape;164;g2d0cadb2716_2_18"/>
          <p:cNvSpPr txBox="1"/>
          <p:nvPr/>
        </p:nvSpPr>
        <p:spPr>
          <a:xfrm>
            <a:off x="10015250" y="3057325"/>
            <a:ext cx="7157100" cy="49872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Dallas airports experience significant delays compared to other international airports.</a:t>
            </a:r>
            <a:endParaRPr sz="2600">
              <a:solidFill>
                <a:schemeClr val="lt1"/>
              </a:solidFill>
              <a:latin typeface="Calibri"/>
              <a:ea typeface="Calibri"/>
              <a:cs typeface="Calibri"/>
              <a:sym typeface="Calibri"/>
            </a:endParaRPr>
          </a:p>
          <a:p>
            <a:pPr indent="0" lvl="0" marL="457200" rtl="0" algn="l">
              <a:spcBef>
                <a:spcPts val="0"/>
              </a:spcBef>
              <a:spcAft>
                <a:spcPts val="0"/>
              </a:spcAft>
              <a:buNone/>
            </a:pPr>
            <a:r>
              <a:t/>
            </a:r>
            <a:endParaRPr sz="2600">
              <a:solidFill>
                <a:schemeClr val="lt1"/>
              </a:solidFill>
              <a:latin typeface="Calibri"/>
              <a:ea typeface="Calibri"/>
              <a:cs typeface="Calibri"/>
              <a:sym typeface="Calibri"/>
            </a:endParaRPr>
          </a:p>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The average delay at Dallas Fort-Worth is notably higher than at Dallas Love Field.</a:t>
            </a:r>
            <a:endParaRPr sz="2600">
              <a:solidFill>
                <a:schemeClr val="lt1"/>
              </a:solidFill>
              <a:latin typeface="Calibri"/>
              <a:ea typeface="Calibri"/>
              <a:cs typeface="Calibri"/>
              <a:sym typeface="Calibri"/>
            </a:endParaRPr>
          </a:p>
          <a:p>
            <a:pPr indent="0" lvl="0" marL="457200" rtl="0" algn="l">
              <a:spcBef>
                <a:spcPts val="0"/>
              </a:spcBef>
              <a:spcAft>
                <a:spcPts val="0"/>
              </a:spcAft>
              <a:buNone/>
            </a:pPr>
            <a:r>
              <a:t/>
            </a:r>
            <a:endParaRPr sz="2600">
              <a:solidFill>
                <a:schemeClr val="lt1"/>
              </a:solidFill>
              <a:latin typeface="Calibri"/>
              <a:ea typeface="Calibri"/>
              <a:cs typeface="Calibri"/>
              <a:sym typeface="Calibri"/>
            </a:endParaRPr>
          </a:p>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Regional airlines are responsible for the longest delays at both Dallas airports.</a:t>
            </a:r>
            <a:endParaRPr sz="2600">
              <a:solidFill>
                <a:schemeClr val="lt1"/>
              </a:solidFill>
              <a:latin typeface="Calibri"/>
              <a:ea typeface="Calibri"/>
              <a:cs typeface="Calibri"/>
              <a:sym typeface="Calibri"/>
            </a:endParaRPr>
          </a:p>
          <a:p>
            <a:pPr indent="0" lvl="0" marL="457200" rtl="0" algn="l">
              <a:spcBef>
                <a:spcPts val="0"/>
              </a:spcBef>
              <a:spcAft>
                <a:spcPts val="0"/>
              </a:spcAft>
              <a:buNone/>
            </a:pPr>
            <a:r>
              <a:t/>
            </a:r>
            <a:endParaRPr sz="2600">
              <a:solidFill>
                <a:schemeClr val="lt1"/>
              </a:solidFill>
              <a:latin typeface="Calibri"/>
              <a:ea typeface="Calibri"/>
              <a:cs typeface="Calibri"/>
              <a:sym typeface="Calibri"/>
            </a:endParaRPr>
          </a:p>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This data supports previous findings that international airlines generally operate more efficiently than regional ones.</a:t>
            </a:r>
            <a:endParaRPr sz="2600">
              <a:solidFill>
                <a:schemeClr val="lt1"/>
              </a:solidFill>
              <a:latin typeface="Calibri"/>
              <a:ea typeface="Calibri"/>
              <a:cs typeface="Calibri"/>
              <a:sym typeface="Calibri"/>
            </a:endParaRPr>
          </a:p>
        </p:txBody>
      </p:sp>
      <p:sp>
        <p:nvSpPr>
          <p:cNvPr id="165" name="Google Shape;165;g2d0cadb2716_2_18"/>
          <p:cNvSpPr txBox="1"/>
          <p:nvPr/>
        </p:nvSpPr>
        <p:spPr>
          <a:xfrm>
            <a:off x="2230825" y="2715425"/>
            <a:ext cx="8284500" cy="553800"/>
          </a:xfrm>
          <a:prstGeom prst="rect">
            <a:avLst/>
          </a:prstGeom>
          <a:noFill/>
          <a:ln>
            <a:noFill/>
          </a:ln>
        </p:spPr>
        <p:txBody>
          <a:bodyPr anchorCtr="0" anchor="t" bIns="91425" lIns="91425" spcFirstLastPara="1" rIns="91425" wrap="square" tIns="91425">
            <a:spAutoFit/>
          </a:bodyPr>
          <a:lstStyle/>
          <a:p>
            <a:pPr indent="0" lvl="0" marL="0" rtl="0" algn="l">
              <a:lnSpc>
                <a:spcPct val="198040"/>
              </a:lnSpc>
              <a:spcBef>
                <a:spcPts val="0"/>
              </a:spcBef>
              <a:spcAft>
                <a:spcPts val="0"/>
              </a:spcAft>
              <a:buNone/>
            </a:pPr>
            <a:r>
              <a:t/>
            </a:r>
            <a:endParaRPr b="1" sz="2399">
              <a:solidFill>
                <a:srgbClr val="F2B82C"/>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22B"/>
        </a:solidFill>
      </p:bgPr>
    </p:bg>
    <p:spTree>
      <p:nvGrpSpPr>
        <p:cNvPr id="169" name="Shape 169"/>
        <p:cNvGrpSpPr/>
        <p:nvPr/>
      </p:nvGrpSpPr>
      <p:grpSpPr>
        <a:xfrm>
          <a:off x="0" y="0"/>
          <a:ext cx="0" cy="0"/>
          <a:chOff x="0" y="0"/>
          <a:chExt cx="0" cy="0"/>
        </a:xfrm>
      </p:grpSpPr>
      <p:sp>
        <p:nvSpPr>
          <p:cNvPr id="170" name="Google Shape;170;g2d0cadb2716_2_59"/>
          <p:cNvSpPr/>
          <p:nvPr/>
        </p:nvSpPr>
        <p:spPr>
          <a:xfrm rot="-2408129">
            <a:off x="10227738" y="-2378423"/>
            <a:ext cx="14810845" cy="6701907"/>
          </a:xfrm>
          <a:custGeom>
            <a:rect b="b" l="l" r="r" t="t"/>
            <a:pathLst>
              <a:path extrusionOk="0" h="6697722" w="14801597">
                <a:moveTo>
                  <a:pt x="0" y="0"/>
                </a:moveTo>
                <a:lnTo>
                  <a:pt x="14801597" y="0"/>
                </a:lnTo>
                <a:lnTo>
                  <a:pt x="14801597" y="6697722"/>
                </a:lnTo>
                <a:lnTo>
                  <a:pt x="0" y="6697722"/>
                </a:lnTo>
                <a:lnTo>
                  <a:pt x="0" y="0"/>
                </a:lnTo>
                <a:close/>
              </a:path>
            </a:pathLst>
          </a:custGeom>
          <a:blipFill rotWithShape="1">
            <a:blip r:embed="rId3">
              <a:alphaModFix amt="3000"/>
            </a:blip>
            <a:stretch>
              <a:fillRect b="0" l="0" r="0" t="0"/>
            </a:stretch>
          </a:blipFill>
          <a:ln>
            <a:noFill/>
          </a:ln>
        </p:spPr>
      </p:sp>
      <p:sp>
        <p:nvSpPr>
          <p:cNvPr id="171" name="Google Shape;171;g2d0cadb2716_2_59"/>
          <p:cNvSpPr txBox="1"/>
          <p:nvPr/>
        </p:nvSpPr>
        <p:spPr>
          <a:xfrm>
            <a:off x="909500" y="659875"/>
            <a:ext cx="16337100" cy="163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5300">
                <a:solidFill>
                  <a:srgbClr val="F2B82C"/>
                </a:solidFill>
                <a:latin typeface="Montserrat"/>
                <a:ea typeface="Montserrat"/>
                <a:cs typeface="Montserrat"/>
                <a:sym typeface="Montserrat"/>
              </a:rPr>
              <a:t>Which airport locations were most prone to cancellations?</a:t>
            </a:r>
            <a:endParaRPr b="1" sz="5300">
              <a:solidFill>
                <a:srgbClr val="F2B82C"/>
              </a:solidFill>
              <a:latin typeface="Montserrat"/>
              <a:ea typeface="Montserrat"/>
              <a:cs typeface="Montserrat"/>
              <a:sym typeface="Montserrat"/>
            </a:endParaRPr>
          </a:p>
        </p:txBody>
      </p:sp>
      <p:sp>
        <p:nvSpPr>
          <p:cNvPr id="172" name="Google Shape;172;g2d0cadb2716_2_59"/>
          <p:cNvSpPr txBox="1"/>
          <p:nvPr/>
        </p:nvSpPr>
        <p:spPr>
          <a:xfrm>
            <a:off x="10283623" y="3614550"/>
            <a:ext cx="76053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800">
                <a:solidFill>
                  <a:schemeClr val="lt1"/>
                </a:solidFill>
                <a:latin typeface="Calibri"/>
                <a:ea typeface="Calibri"/>
                <a:cs typeface="Calibri"/>
                <a:sym typeface="Calibri"/>
              </a:rPr>
              <a:t>+-------------+----------------------+</a:t>
            </a:r>
            <a:endParaRPr sz="2800">
              <a:solidFill>
                <a:schemeClr val="lt1"/>
              </a:solidFill>
              <a:latin typeface="Calibri"/>
              <a:ea typeface="Calibri"/>
              <a:cs typeface="Calibri"/>
              <a:sym typeface="Calibri"/>
            </a:endParaRPr>
          </a:p>
          <a:p>
            <a:pPr indent="0" lvl="0" marL="0" rtl="0" algn="l">
              <a:spcBef>
                <a:spcPts val="0"/>
              </a:spcBef>
              <a:spcAft>
                <a:spcPts val="0"/>
              </a:spcAft>
              <a:buNone/>
            </a:pPr>
            <a:r>
              <a:rPr lang="en-US" sz="2800">
                <a:solidFill>
                  <a:schemeClr val="lt1"/>
                </a:solidFill>
                <a:latin typeface="Calibri"/>
                <a:ea typeface="Calibri"/>
                <a:cs typeface="Calibri"/>
                <a:sym typeface="Calibri"/>
              </a:rPr>
              <a:t>|    Origin   | CancelledFlights|</a:t>
            </a:r>
            <a:endParaRPr sz="2800">
              <a:solidFill>
                <a:schemeClr val="lt1"/>
              </a:solidFill>
              <a:latin typeface="Calibri"/>
              <a:ea typeface="Calibri"/>
              <a:cs typeface="Calibri"/>
              <a:sym typeface="Calibri"/>
            </a:endParaRPr>
          </a:p>
          <a:p>
            <a:pPr indent="0" lvl="0" marL="0" rtl="0" algn="l">
              <a:spcBef>
                <a:spcPts val="0"/>
              </a:spcBef>
              <a:spcAft>
                <a:spcPts val="0"/>
              </a:spcAft>
              <a:buNone/>
            </a:pPr>
            <a:r>
              <a:rPr lang="en-US" sz="2800">
                <a:solidFill>
                  <a:schemeClr val="lt1"/>
                </a:solidFill>
                <a:latin typeface="Calibri"/>
                <a:ea typeface="Calibri"/>
                <a:cs typeface="Calibri"/>
                <a:sym typeface="Calibri"/>
              </a:rPr>
              <a:t>+-------------+----------------------+</a:t>
            </a:r>
            <a:endParaRPr sz="2800">
              <a:solidFill>
                <a:schemeClr val="lt1"/>
              </a:solidFill>
              <a:latin typeface="Calibri"/>
              <a:ea typeface="Calibri"/>
              <a:cs typeface="Calibri"/>
              <a:sym typeface="Calibri"/>
            </a:endParaRPr>
          </a:p>
          <a:p>
            <a:pPr indent="0" lvl="0" marL="0" rtl="0" algn="l">
              <a:spcBef>
                <a:spcPts val="0"/>
              </a:spcBef>
              <a:spcAft>
                <a:spcPts val="0"/>
              </a:spcAft>
              <a:buNone/>
            </a:pPr>
            <a:r>
              <a:rPr lang="en-US" sz="2800">
                <a:solidFill>
                  <a:schemeClr val="lt1"/>
                </a:solidFill>
                <a:latin typeface="Calibri"/>
                <a:ea typeface="Calibri"/>
                <a:cs typeface="Calibri"/>
                <a:sym typeface="Calibri"/>
              </a:rPr>
              <a:t>|          ORD|                  44342|    </a:t>
            </a:r>
            <a:endParaRPr sz="2800">
              <a:solidFill>
                <a:schemeClr val="lt1"/>
              </a:solidFill>
              <a:latin typeface="Calibri"/>
              <a:ea typeface="Calibri"/>
              <a:cs typeface="Calibri"/>
              <a:sym typeface="Calibri"/>
            </a:endParaRPr>
          </a:p>
          <a:p>
            <a:pPr indent="0" lvl="0" marL="0" rtl="0" algn="l">
              <a:spcBef>
                <a:spcPts val="0"/>
              </a:spcBef>
              <a:spcAft>
                <a:spcPts val="0"/>
              </a:spcAft>
              <a:buNone/>
            </a:pPr>
            <a:r>
              <a:rPr lang="en-US" sz="2800">
                <a:solidFill>
                  <a:schemeClr val="lt1"/>
                </a:solidFill>
                <a:latin typeface="Calibri"/>
                <a:ea typeface="Calibri"/>
                <a:cs typeface="Calibri"/>
                <a:sym typeface="Calibri"/>
              </a:rPr>
              <a:t>|         DFW|                   36698|    </a:t>
            </a:r>
            <a:endParaRPr sz="2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800">
                <a:solidFill>
                  <a:schemeClr val="lt1"/>
                </a:solidFill>
                <a:latin typeface="Calibri"/>
                <a:ea typeface="Calibri"/>
                <a:cs typeface="Calibri"/>
                <a:sym typeface="Calibri"/>
              </a:rPr>
              <a:t>|          DEN|                   29676|     </a:t>
            </a:r>
            <a:endParaRPr sz="2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800">
                <a:solidFill>
                  <a:schemeClr val="lt1"/>
                </a:solidFill>
                <a:latin typeface="Calibri"/>
                <a:ea typeface="Calibri"/>
                <a:cs typeface="Calibri"/>
                <a:sym typeface="Calibri"/>
              </a:rPr>
              <a:t>+-------------+----------------------+</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lt1"/>
              </a:solidFill>
              <a:latin typeface="Calibri"/>
              <a:ea typeface="Calibri"/>
              <a:cs typeface="Calibri"/>
              <a:sym typeface="Calibri"/>
            </a:endParaRPr>
          </a:p>
        </p:txBody>
      </p:sp>
      <p:sp>
        <p:nvSpPr>
          <p:cNvPr id="173" name="Google Shape;173;g2d0cadb2716_2_59"/>
          <p:cNvSpPr txBox="1"/>
          <p:nvPr/>
        </p:nvSpPr>
        <p:spPr>
          <a:xfrm>
            <a:off x="630600" y="8307925"/>
            <a:ext cx="17026800" cy="9852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Flight cancellations across the USA are unevenly distributed, with a higher concentration in the eastern regions</a:t>
            </a:r>
            <a:endParaRPr sz="2600">
              <a:solidFill>
                <a:schemeClr val="lt1"/>
              </a:solidFill>
              <a:latin typeface="Calibri"/>
              <a:ea typeface="Calibri"/>
              <a:cs typeface="Calibri"/>
              <a:sym typeface="Calibri"/>
            </a:endParaRPr>
          </a:p>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The western U.S., including airports like Los Angeles International (LAX), shows fewer cancellations compared to the east.</a:t>
            </a:r>
            <a:endParaRPr sz="2600">
              <a:solidFill>
                <a:schemeClr val="lt1"/>
              </a:solidFill>
              <a:latin typeface="Calibri"/>
              <a:ea typeface="Calibri"/>
              <a:cs typeface="Calibri"/>
              <a:sym typeface="Calibri"/>
            </a:endParaRPr>
          </a:p>
        </p:txBody>
      </p:sp>
      <p:sp>
        <p:nvSpPr>
          <p:cNvPr id="174" name="Google Shape;174;g2d0cadb2716_2_59"/>
          <p:cNvSpPr txBox="1"/>
          <p:nvPr/>
        </p:nvSpPr>
        <p:spPr>
          <a:xfrm>
            <a:off x="331475" y="2596375"/>
            <a:ext cx="8284500" cy="553800"/>
          </a:xfrm>
          <a:prstGeom prst="rect">
            <a:avLst/>
          </a:prstGeom>
          <a:noFill/>
          <a:ln>
            <a:noFill/>
          </a:ln>
        </p:spPr>
        <p:txBody>
          <a:bodyPr anchorCtr="0" anchor="t" bIns="91425" lIns="91425" spcFirstLastPara="1" rIns="91425" wrap="square" tIns="91425">
            <a:spAutoFit/>
          </a:bodyPr>
          <a:lstStyle/>
          <a:p>
            <a:pPr indent="0" lvl="0" marL="0" rtl="0" algn="l">
              <a:lnSpc>
                <a:spcPct val="198040"/>
              </a:lnSpc>
              <a:spcBef>
                <a:spcPts val="0"/>
              </a:spcBef>
              <a:spcAft>
                <a:spcPts val="0"/>
              </a:spcAft>
              <a:buNone/>
            </a:pPr>
            <a:r>
              <a:t/>
            </a:r>
            <a:endParaRPr b="1" sz="2399">
              <a:solidFill>
                <a:srgbClr val="F2B82C"/>
              </a:solidFill>
              <a:latin typeface="Montserrat"/>
              <a:ea typeface="Montserrat"/>
              <a:cs typeface="Montserrat"/>
              <a:sym typeface="Montserrat"/>
            </a:endParaRPr>
          </a:p>
        </p:txBody>
      </p:sp>
      <p:sp>
        <p:nvSpPr>
          <p:cNvPr id="175" name="Google Shape;175;g2d0cadb2716_2_59"/>
          <p:cNvSpPr txBox="1"/>
          <p:nvPr/>
        </p:nvSpPr>
        <p:spPr>
          <a:xfrm>
            <a:off x="9604425" y="2786388"/>
            <a:ext cx="8284500" cy="1285200"/>
          </a:xfrm>
          <a:prstGeom prst="rect">
            <a:avLst/>
          </a:prstGeom>
          <a:noFill/>
          <a:ln>
            <a:noFill/>
          </a:ln>
        </p:spPr>
        <p:txBody>
          <a:bodyPr anchorCtr="0" anchor="t" bIns="91425" lIns="91425" spcFirstLastPara="1" rIns="91425" wrap="square" tIns="91425">
            <a:spAutoFit/>
          </a:bodyPr>
          <a:lstStyle/>
          <a:p>
            <a:pPr indent="0" lvl="0" marL="0" rtl="0" algn="l">
              <a:lnSpc>
                <a:spcPct val="198040"/>
              </a:lnSpc>
              <a:spcBef>
                <a:spcPts val="0"/>
              </a:spcBef>
              <a:spcAft>
                <a:spcPts val="0"/>
              </a:spcAft>
              <a:buNone/>
            </a:pPr>
            <a:r>
              <a:rPr b="1" lang="en-US" sz="2399">
                <a:solidFill>
                  <a:srgbClr val="F2B82C"/>
                </a:solidFill>
                <a:latin typeface="Montserrat"/>
                <a:ea typeface="Montserrat"/>
                <a:cs typeface="Montserrat"/>
                <a:sym typeface="Montserrat"/>
              </a:rPr>
              <a:t>Top 3 </a:t>
            </a:r>
            <a:r>
              <a:rPr b="1" lang="en-US" sz="2399">
                <a:solidFill>
                  <a:srgbClr val="F2B82C"/>
                </a:solidFill>
                <a:latin typeface="Montserrat"/>
                <a:ea typeface="Montserrat"/>
                <a:cs typeface="Montserrat"/>
                <a:sym typeface="Montserrat"/>
              </a:rPr>
              <a:t>Airports</a:t>
            </a:r>
            <a:r>
              <a:rPr b="1" lang="en-US" sz="2399">
                <a:solidFill>
                  <a:srgbClr val="F2B82C"/>
                </a:solidFill>
                <a:latin typeface="Montserrat"/>
                <a:ea typeface="Montserrat"/>
                <a:cs typeface="Montserrat"/>
                <a:sym typeface="Montserrat"/>
              </a:rPr>
              <a:t> with the Most </a:t>
            </a:r>
            <a:r>
              <a:rPr b="1" lang="en-US" sz="2399">
                <a:solidFill>
                  <a:srgbClr val="F2B82C"/>
                </a:solidFill>
                <a:latin typeface="Montserrat"/>
                <a:ea typeface="Montserrat"/>
                <a:cs typeface="Montserrat"/>
                <a:sym typeface="Montserrat"/>
              </a:rPr>
              <a:t>Cancelled</a:t>
            </a:r>
            <a:r>
              <a:rPr b="1" lang="en-US" sz="2399">
                <a:solidFill>
                  <a:srgbClr val="F2B82C"/>
                </a:solidFill>
                <a:latin typeface="Montserrat"/>
                <a:ea typeface="Montserrat"/>
                <a:cs typeface="Montserrat"/>
                <a:sym typeface="Montserrat"/>
              </a:rPr>
              <a:t> Flights</a:t>
            </a:r>
            <a:endParaRPr>
              <a:solidFill>
                <a:schemeClr val="dk1"/>
              </a:solidFill>
            </a:endParaRPr>
          </a:p>
          <a:p>
            <a:pPr indent="0" lvl="0" marL="0" rtl="0" algn="l">
              <a:lnSpc>
                <a:spcPct val="198040"/>
              </a:lnSpc>
              <a:spcBef>
                <a:spcPts val="0"/>
              </a:spcBef>
              <a:spcAft>
                <a:spcPts val="0"/>
              </a:spcAft>
              <a:buNone/>
            </a:pPr>
            <a:r>
              <a:t/>
            </a:r>
            <a:endParaRPr b="1" sz="2399">
              <a:solidFill>
                <a:srgbClr val="F2B82C"/>
              </a:solidFill>
              <a:latin typeface="Montserrat"/>
              <a:ea typeface="Montserrat"/>
              <a:cs typeface="Montserrat"/>
              <a:sym typeface="Montserrat"/>
            </a:endParaRPr>
          </a:p>
        </p:txBody>
      </p:sp>
      <p:pic>
        <p:nvPicPr>
          <p:cNvPr id="176" name="Google Shape;176;g2d0cadb2716_2_59"/>
          <p:cNvPicPr preferRelativeResize="0"/>
          <p:nvPr/>
        </p:nvPicPr>
        <p:blipFill>
          <a:blip r:embed="rId4">
            <a:alphaModFix/>
          </a:blip>
          <a:stretch>
            <a:fillRect/>
          </a:stretch>
        </p:blipFill>
        <p:spPr>
          <a:xfrm>
            <a:off x="909500" y="2738038"/>
            <a:ext cx="7957419" cy="5123413"/>
          </a:xfrm>
          <a:prstGeom prst="rect">
            <a:avLst/>
          </a:prstGeom>
          <a:noFill/>
          <a:ln>
            <a:noFill/>
          </a:ln>
        </p:spPr>
      </p:pic>
      <p:sp>
        <p:nvSpPr>
          <p:cNvPr id="177" name="Google Shape;177;g2d0cadb2716_2_59"/>
          <p:cNvSpPr txBox="1"/>
          <p:nvPr/>
        </p:nvSpPr>
        <p:spPr>
          <a:xfrm>
            <a:off x="9400675" y="6922525"/>
            <a:ext cx="8284500" cy="9852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The top three airports with the most cancellations are all situated in the central to eastern portions of the USA</a:t>
            </a:r>
            <a:endParaRPr sz="26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Mitchell Wu</dc:creator>
</cp:coreProperties>
</file>